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57" r:id="rId3"/>
    <p:sldId id="258" r:id="rId4"/>
    <p:sldId id="259" r:id="rId5"/>
    <p:sldId id="261" r:id="rId6"/>
    <p:sldId id="262" r:id="rId7"/>
    <p:sldId id="276" r:id="rId8"/>
    <p:sldId id="267" r:id="rId9"/>
    <p:sldId id="273" r:id="rId10"/>
    <p:sldId id="275" r:id="rId11"/>
    <p:sldId id="272" r:id="rId12"/>
    <p:sldId id="271" r:id="rId13"/>
    <p:sldId id="270" r:id="rId14"/>
    <p:sldId id="269" r:id="rId15"/>
    <p:sldId id="265" r:id="rId16"/>
    <p:sldId id="26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401" autoAdjust="0"/>
  </p:normalViewPr>
  <p:slideViewPr>
    <p:cSldViewPr snapToGrid="0">
      <p:cViewPr varScale="1">
        <p:scale>
          <a:sx n="98" d="100"/>
          <a:sy n="98" d="100"/>
        </p:scale>
        <p:origin x="6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BBFC-5A37-4A9E-992C-4AF9497BA27A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E98A6-76EB-4D00-8058-00C5DCD400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E98A6-76EB-4D00-8058-00C5DCD4003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27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74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6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0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94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0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66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1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15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73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01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0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3F7B-95D7-4F12-98F8-7B21B202A0E1}" type="datetimeFigureOut">
              <a:rPr lang="fr-FR" smtClean="0"/>
              <a:t>17/12/2020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66AAB-542D-4F58-8935-D97F9FEE4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7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285D25-0F8B-45C0-AED2-EF7DE2FD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3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rgbClr val="FFFFFF"/>
                </a:solidFill>
              </a:rPr>
              <a:t>TOUS EN GREVE LE 26 JANVIER</a:t>
            </a:r>
            <a:br>
              <a:rPr lang="fr-FR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REFORME DU LYCEE</a:t>
            </a:r>
            <a:br>
              <a:rPr lang="fr-FR" sz="4000" b="1" dirty="0">
                <a:solidFill>
                  <a:srgbClr val="FF0000"/>
                </a:solidFill>
              </a:rPr>
            </a:br>
            <a:endParaRPr lang="fr-FR" sz="4000" b="1" dirty="0">
              <a:solidFill>
                <a:srgbClr val="FFFFFF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5AE31E-3038-4F56-B4F3-9AD9C935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646968"/>
            <a:ext cx="9833548" cy="4318000"/>
          </a:xfrm>
        </p:spPr>
        <p:txBody>
          <a:bodyPr>
            <a:normAutofit fontScale="40000" lnSpcReduction="20000"/>
          </a:bodyPr>
          <a:lstStyle/>
          <a:p>
            <a:r>
              <a:rPr lang="fr-FR" sz="5900" b="1" u="sng" dirty="0">
                <a:solidFill>
                  <a:srgbClr val="000000"/>
                </a:solidFill>
              </a:rPr>
              <a:t>Des aménagements indispensables: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Report en juin des épreuves de spécialité, pour laisser aux élèves le temps d’y être effectivement préparés.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Annulation de l’épreuve du Grand oral  en 2021.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Aménagement de toutes les épreuves du baccalauréat.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Limitation des contenus des programmes attendus pour les épreuves.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5900" dirty="0">
                <a:solidFill>
                  <a:srgbClr val="000000"/>
                </a:solidFill>
              </a:rPr>
              <a:t>Remise à plat de la réforme du lycée</a:t>
            </a:r>
          </a:p>
          <a:p>
            <a:endParaRPr lang="fr-FR" sz="5900" dirty="0">
              <a:solidFill>
                <a:srgbClr val="000000"/>
              </a:solidFill>
            </a:endParaRPr>
          </a:p>
          <a:p>
            <a:r>
              <a:rPr lang="fr-FR" sz="5900" b="1" dirty="0">
                <a:solidFill>
                  <a:srgbClr val="000000"/>
                </a:solidFill>
              </a:rPr>
              <a:t>L’ordonnance permettant de modifier les modalités d’examens 15 jours avant les épreuves impose une pression insoutenable.</a:t>
            </a:r>
          </a:p>
          <a:p>
            <a:br>
              <a:rPr lang="fr-FR" sz="1100" b="1" dirty="0">
                <a:solidFill>
                  <a:srgbClr val="000000"/>
                </a:solidFill>
              </a:rPr>
            </a:br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7F6CE4-C35F-4D3F-B0F8-D2059EFC6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5866606"/>
            <a:ext cx="1647824" cy="96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9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4173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TOUS EN GREVE LE 26 JANVIER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COLLEGE</a:t>
            </a:r>
            <a:br>
              <a:rPr lang="fr-FR" sz="4000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24904" y="1543051"/>
            <a:ext cx="9024021" cy="5950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Augmentation des </a:t>
            </a:r>
            <a:r>
              <a:rPr lang="en-US" sz="2000" dirty="0" err="1"/>
              <a:t>effectifs</a:t>
            </a:r>
            <a:r>
              <a:rPr lang="en-US" sz="2000" dirty="0"/>
              <a:t> sans les </a:t>
            </a:r>
            <a:r>
              <a:rPr lang="en-US" sz="2000" dirty="0" err="1"/>
              <a:t>moyens</a:t>
            </a:r>
            <a:r>
              <a:rPr lang="en-US" sz="2000" dirty="0"/>
              <a:t> </a:t>
            </a:r>
            <a:r>
              <a:rPr lang="en-US" sz="2000" dirty="0" err="1"/>
              <a:t>nécessaires</a:t>
            </a:r>
            <a:r>
              <a:rPr lang="en-US" sz="2000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Utilisation</a:t>
            </a:r>
            <a:r>
              <a:rPr lang="en-US" sz="2000" dirty="0"/>
              <a:t> </a:t>
            </a:r>
            <a:r>
              <a:rPr lang="en-US" sz="2000" dirty="0" err="1"/>
              <a:t>déviante</a:t>
            </a:r>
            <a:r>
              <a:rPr lang="en-US" sz="2000" dirty="0"/>
              <a:t> des </a:t>
            </a:r>
            <a:r>
              <a:rPr lang="en-US" sz="2000" dirty="0" err="1"/>
              <a:t>heures</a:t>
            </a:r>
            <a:r>
              <a:rPr lang="en-US" sz="2000" dirty="0"/>
              <a:t> </a:t>
            </a:r>
            <a:r>
              <a:rPr lang="en-US" sz="2000" dirty="0" err="1"/>
              <a:t>d’autonomie</a:t>
            </a:r>
            <a:r>
              <a:rPr lang="en-US" sz="2000" dirty="0"/>
              <a:t> pour « </a:t>
            </a:r>
            <a:r>
              <a:rPr lang="en-US" sz="2000" dirty="0" err="1"/>
              <a:t>autofinancer</a:t>
            </a:r>
            <a:r>
              <a:rPr lang="en-US" sz="2000" dirty="0"/>
              <a:t> » des divisions et </a:t>
            </a:r>
            <a:r>
              <a:rPr lang="en-US" sz="2000" dirty="0" err="1"/>
              <a:t>ainsi</a:t>
            </a:r>
            <a:r>
              <a:rPr lang="en-US" sz="2000" dirty="0"/>
              <a:t> </a:t>
            </a:r>
            <a:r>
              <a:rPr lang="en-US" sz="2000" dirty="0" err="1"/>
              <a:t>compenser</a:t>
            </a:r>
            <a:r>
              <a:rPr lang="en-US" sz="2000" dirty="0"/>
              <a:t> </a:t>
            </a:r>
            <a:r>
              <a:rPr lang="en-US" sz="2000" dirty="0" err="1"/>
              <a:t>l’insuffisance</a:t>
            </a:r>
            <a:r>
              <a:rPr lang="en-US" sz="2000" dirty="0"/>
              <a:t> des </a:t>
            </a:r>
            <a:r>
              <a:rPr lang="en-US" sz="2000" dirty="0" err="1"/>
              <a:t>dotations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Disciplines mise </a:t>
            </a:r>
            <a:r>
              <a:rPr lang="en-US" sz="2000" dirty="0" err="1"/>
              <a:t>en</a:t>
            </a:r>
            <a:r>
              <a:rPr lang="en-US" sz="2000" dirty="0"/>
              <a:t> concurrence dans la </a:t>
            </a:r>
            <a:r>
              <a:rPr lang="en-US" sz="2000" dirty="0" err="1"/>
              <a:t>répartition</a:t>
            </a:r>
            <a:r>
              <a:rPr lang="en-US" sz="2000" dirty="0"/>
              <a:t> des </a:t>
            </a:r>
            <a:r>
              <a:rPr lang="en-US" sz="2000" dirty="0" err="1"/>
              <a:t>heures</a:t>
            </a:r>
            <a:r>
              <a:rPr lang="en-US" sz="2000" dirty="0"/>
              <a:t> </a:t>
            </a:r>
            <a:r>
              <a:rPr lang="en-US" sz="2000" dirty="0" err="1"/>
              <a:t>marges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Conditions </a:t>
            </a:r>
            <a:r>
              <a:rPr lang="en-US" sz="2000" dirty="0" err="1"/>
              <a:t>d’inclusion</a:t>
            </a:r>
            <a:r>
              <a:rPr lang="en-US" sz="2000" dirty="0"/>
              <a:t> des </a:t>
            </a:r>
            <a:r>
              <a:rPr lang="en-US" sz="2000" dirty="0" err="1"/>
              <a:t>élèves</a:t>
            </a:r>
            <a:r>
              <a:rPr lang="en-US" sz="2000" dirty="0"/>
              <a:t> ULIS </a:t>
            </a:r>
            <a:r>
              <a:rPr lang="en-US" sz="2000" dirty="0" err="1"/>
              <a:t>inacceptables</a:t>
            </a:r>
            <a:r>
              <a:rPr lang="en-US" sz="2000" dirty="0"/>
              <a:t> dans des classes </a:t>
            </a:r>
            <a:r>
              <a:rPr lang="en-US" sz="2000" dirty="0" err="1"/>
              <a:t>surchargées</a:t>
            </a:r>
            <a:r>
              <a:rPr lang="en-US" sz="2000" dirty="0"/>
              <a:t> et dans </a:t>
            </a:r>
            <a:r>
              <a:rPr lang="en-US" sz="2000" dirty="0" err="1"/>
              <a:t>lesquelles</a:t>
            </a:r>
            <a:r>
              <a:rPr lang="en-US" sz="2000" dirty="0"/>
              <a:t> </a:t>
            </a:r>
            <a:r>
              <a:rPr lang="en-US" sz="2000" dirty="0" err="1"/>
              <a:t>parfois</a:t>
            </a:r>
            <a:r>
              <a:rPr lang="en-US" sz="2000" dirty="0"/>
              <a:t> plus d’un tiers des </a:t>
            </a:r>
            <a:r>
              <a:rPr lang="en-US" sz="2000" dirty="0" err="1"/>
              <a:t>élèves</a:t>
            </a:r>
            <a:r>
              <a:rPr lang="en-US" sz="2000" dirty="0"/>
              <a:t> dispose </a:t>
            </a:r>
            <a:r>
              <a:rPr lang="en-US" sz="2000" dirty="0" err="1"/>
              <a:t>d’aménagements</a:t>
            </a:r>
            <a:r>
              <a:rPr lang="en-US" sz="2000" dirty="0"/>
              <a:t> </a:t>
            </a:r>
            <a:r>
              <a:rPr lang="en-US" sz="2000" dirty="0" err="1"/>
              <a:t>spécifiques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temps </a:t>
            </a:r>
            <a:r>
              <a:rPr lang="en-US" sz="2000" dirty="0" err="1"/>
              <a:t>d’enseignement</a:t>
            </a:r>
            <a:r>
              <a:rPr lang="en-US" sz="2000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</a:t>
            </a:r>
            <a:r>
              <a:rPr lang="en-US" sz="2000" dirty="0" err="1"/>
              <a:t>contraint</a:t>
            </a:r>
            <a:r>
              <a:rPr lang="en-US" sz="2000" dirty="0"/>
              <a:t> par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dispositifs</a:t>
            </a:r>
            <a:r>
              <a:rPr lang="en-US" sz="2000" dirty="0"/>
              <a:t> (aide au devoir, devoirs faits, le ¼ </a:t>
            </a:r>
            <a:r>
              <a:rPr lang="en-US" sz="2000" dirty="0" err="1"/>
              <a:t>d’heure</a:t>
            </a:r>
            <a:r>
              <a:rPr lang="en-US" sz="2000" dirty="0"/>
              <a:t> de lecture…).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Dégradation</a:t>
            </a:r>
            <a:r>
              <a:rPr lang="en-US" sz="2000" dirty="0"/>
              <a:t> du </a:t>
            </a:r>
            <a:r>
              <a:rPr lang="en-US" sz="2000" dirty="0" err="1"/>
              <a:t>climat</a:t>
            </a:r>
            <a:r>
              <a:rPr lang="en-US" sz="2000" dirty="0"/>
              <a:t> </a:t>
            </a:r>
            <a:r>
              <a:rPr lang="en-US" sz="2000" dirty="0" err="1"/>
              <a:t>scolaire</a:t>
            </a:r>
            <a:r>
              <a:rPr lang="en-US" sz="2000" dirty="0"/>
              <a:t>, vies </a:t>
            </a:r>
            <a:r>
              <a:rPr lang="en-US" sz="2000" dirty="0" err="1"/>
              <a:t>scolaires</a:t>
            </a:r>
            <a:r>
              <a:rPr lang="en-US" sz="2000" dirty="0"/>
              <a:t> sous tension.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Dégradation</a:t>
            </a:r>
            <a:r>
              <a:rPr lang="en-US" sz="2000" dirty="0"/>
              <a:t> des conditions de travail </a:t>
            </a:r>
            <a:r>
              <a:rPr lang="en-US" sz="2000" dirty="0" err="1"/>
              <a:t>liées</a:t>
            </a:r>
            <a:r>
              <a:rPr lang="en-US" sz="2000" dirty="0"/>
              <a:t> au </a:t>
            </a:r>
            <a:r>
              <a:rPr lang="en-US" sz="2000" dirty="0" err="1"/>
              <a:t>contexte</a:t>
            </a:r>
            <a:r>
              <a:rPr lang="en-US" sz="2000" dirty="0"/>
              <a:t> sanitaire. </a:t>
            </a:r>
            <a:r>
              <a:rPr lang="en-US" sz="2000" dirty="0" err="1"/>
              <a:t>Aucune</a:t>
            </a:r>
            <a:r>
              <a:rPr lang="en-US" sz="2000" dirty="0"/>
              <a:t> </a:t>
            </a:r>
            <a:r>
              <a:rPr lang="en-US" sz="2000" dirty="0" err="1"/>
              <a:t>réduction</a:t>
            </a:r>
            <a:r>
              <a:rPr lang="en-US" sz="2000" dirty="0"/>
              <a:t> </a:t>
            </a:r>
            <a:r>
              <a:rPr lang="en-US" sz="2000" dirty="0" err="1"/>
              <a:t>d’effectifs</a:t>
            </a:r>
            <a:r>
              <a:rPr lang="en-US" sz="2000" dirty="0"/>
              <a:t>, </a:t>
            </a:r>
            <a:r>
              <a:rPr lang="en-US" sz="2000" dirty="0" err="1"/>
              <a:t>aucun</a:t>
            </a:r>
            <a:r>
              <a:rPr lang="en-US" sz="2000" dirty="0"/>
              <a:t> </a:t>
            </a:r>
            <a:r>
              <a:rPr lang="en-US" sz="2000" dirty="0" err="1"/>
              <a:t>recrutement</a:t>
            </a:r>
            <a:r>
              <a:rPr lang="en-US" sz="2000" dirty="0"/>
              <a:t> de </a:t>
            </a:r>
            <a:r>
              <a:rPr lang="en-US" sz="2000" dirty="0" err="1"/>
              <a:t>personnels</a:t>
            </a:r>
            <a:r>
              <a:rPr lang="en-US" sz="2000" dirty="0"/>
              <a:t> </a:t>
            </a:r>
            <a:r>
              <a:rPr lang="en-US" sz="2000" dirty="0" err="1"/>
              <a:t>d’éducation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d’agents</a:t>
            </a:r>
            <a:r>
              <a:rPr lang="en-US" sz="2000" dirty="0"/>
              <a:t>, </a:t>
            </a:r>
            <a:r>
              <a:rPr lang="en-US" sz="2000" dirty="0" err="1"/>
              <a:t>aucun</a:t>
            </a:r>
            <a:r>
              <a:rPr lang="en-US" sz="2000" dirty="0"/>
              <a:t> </a:t>
            </a:r>
            <a:r>
              <a:rPr lang="en-US" sz="2000" dirty="0" err="1"/>
              <a:t>aménagement</a:t>
            </a:r>
            <a:r>
              <a:rPr lang="en-US" sz="2000" dirty="0"/>
              <a:t> </a:t>
            </a:r>
            <a:r>
              <a:rPr lang="en-US" sz="2000" dirty="0" err="1"/>
              <a:t>pédagogique</a:t>
            </a:r>
            <a:r>
              <a:rPr lang="en-US" sz="20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réforme</a:t>
            </a:r>
            <a:r>
              <a:rPr lang="en-US" sz="2000" dirty="0"/>
              <a:t> du </a:t>
            </a:r>
            <a:r>
              <a:rPr lang="en-US" sz="2000" dirty="0" err="1"/>
              <a:t>collège</a:t>
            </a:r>
            <a:r>
              <a:rPr lang="en-US" sz="2000" dirty="0"/>
              <a:t> impose des </a:t>
            </a:r>
            <a:r>
              <a:rPr lang="en-US" sz="2000" dirty="0" err="1"/>
              <a:t>inégalités</a:t>
            </a:r>
            <a:r>
              <a:rPr lang="en-US" sz="2000" dirty="0"/>
              <a:t> entre les </a:t>
            </a:r>
            <a:r>
              <a:rPr lang="en-US" sz="2000" dirty="0" err="1"/>
              <a:t>établissements</a:t>
            </a:r>
            <a:r>
              <a:rPr lang="en-US" sz="2000" dirty="0"/>
              <a:t>: politique de notation (100% </a:t>
            </a:r>
            <a:r>
              <a:rPr lang="en-US" sz="2000" dirty="0" err="1"/>
              <a:t>compétences</a:t>
            </a:r>
            <a:r>
              <a:rPr lang="en-US" sz="2000" dirty="0"/>
              <a:t>, </a:t>
            </a:r>
            <a:r>
              <a:rPr lang="en-US" sz="2000" dirty="0" err="1"/>
              <a:t>hybride</a:t>
            </a:r>
            <a:r>
              <a:rPr lang="en-US" sz="2000" dirty="0"/>
              <a:t>, notation </a:t>
            </a:r>
            <a:r>
              <a:rPr lang="en-US" sz="2000" dirty="0" err="1"/>
              <a:t>chiffrée</a:t>
            </a:r>
            <a:r>
              <a:rPr lang="en-US" sz="2000" dirty="0"/>
              <a:t>, couleurs, etc.)</a:t>
            </a:r>
          </a:p>
        </p:txBody>
      </p:sp>
      <p:pic>
        <p:nvPicPr>
          <p:cNvPr id="4" name="Image 3" descr="Une image contenant texte, clipart, capture d’écran&#10;&#10;Description générée automatiquemen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r="10653" b="-3"/>
          <a:stretch/>
        </p:blipFill>
        <p:spPr>
          <a:xfrm>
            <a:off x="10677525" y="5925015"/>
            <a:ext cx="1241268" cy="92101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70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TOUS EN GREVE LE 26 JANVIER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fr-FR" sz="4000" b="1" dirty="0">
                <a:solidFill>
                  <a:srgbClr val="FF0000"/>
                </a:solidFill>
              </a:rPr>
              <a:t>COLLEGE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4904" y="2494450"/>
            <a:ext cx="7251736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/>
              <a:t>Des </a:t>
            </a:r>
            <a:r>
              <a:rPr lang="en-US" sz="2400" b="1" u="sng" dirty="0" err="1"/>
              <a:t>mesures</a:t>
            </a:r>
            <a:r>
              <a:rPr lang="en-US" sz="2400" b="1" u="sng" dirty="0"/>
              <a:t> </a:t>
            </a:r>
            <a:r>
              <a:rPr lang="en-US" sz="2400" b="1" u="sng" dirty="0" err="1"/>
              <a:t>urgentes</a:t>
            </a:r>
            <a:r>
              <a:rPr lang="en-US" sz="2400" b="1" u="sng" dirty="0"/>
              <a:t> </a:t>
            </a:r>
            <a:r>
              <a:rPr lang="en-US" sz="2400" b="1" u="sng" dirty="0" err="1"/>
              <a:t>doivent</a:t>
            </a:r>
            <a:r>
              <a:rPr lang="en-US" sz="2400" b="1" u="sng" dirty="0"/>
              <a:t> </a:t>
            </a:r>
            <a:r>
              <a:rPr lang="en-US" sz="2400" b="1" u="sng" dirty="0" err="1"/>
              <a:t>être</a:t>
            </a:r>
            <a:r>
              <a:rPr lang="en-US" sz="2400" b="1" u="sng" dirty="0"/>
              <a:t> </a:t>
            </a:r>
            <a:r>
              <a:rPr lang="en-US" sz="2400" b="1" u="sng" dirty="0" err="1"/>
              <a:t>prises</a:t>
            </a:r>
            <a:r>
              <a:rPr lang="en-US" sz="2400" b="1" u="sng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Réduction</a:t>
            </a:r>
            <a:r>
              <a:rPr lang="en-US" sz="2400" b="1" dirty="0"/>
              <a:t> des </a:t>
            </a:r>
            <a:r>
              <a:rPr lang="en-US" sz="2400" b="1" dirty="0" err="1"/>
              <a:t>effectifs</a:t>
            </a:r>
            <a:r>
              <a:rPr lang="en-US" sz="2400" b="1" dirty="0"/>
              <a:t>,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Dédoublement</a:t>
            </a:r>
            <a:r>
              <a:rPr lang="en-US" sz="2400" b="1" dirty="0"/>
              <a:t> dans </a:t>
            </a:r>
            <a:r>
              <a:rPr lang="en-US" sz="2400" b="1" dirty="0" err="1"/>
              <a:t>toutes</a:t>
            </a:r>
            <a:r>
              <a:rPr lang="en-US" sz="2400" b="1" dirty="0"/>
              <a:t> les disciplines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Renforcement</a:t>
            </a:r>
            <a:r>
              <a:rPr lang="en-US" sz="2400" b="1" dirty="0"/>
              <a:t> des </a:t>
            </a:r>
            <a:r>
              <a:rPr lang="en-US" sz="2400" b="1" dirty="0" err="1"/>
              <a:t>équipes</a:t>
            </a:r>
            <a:r>
              <a:rPr lang="en-US" sz="2400" b="1" dirty="0"/>
              <a:t> </a:t>
            </a:r>
            <a:r>
              <a:rPr lang="en-US" sz="2400" b="1" dirty="0" err="1"/>
              <a:t>pluriprofessionnelles</a:t>
            </a:r>
            <a:r>
              <a:rPr lang="en-US" sz="2400" b="1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/>
              <a:t>Recrutement</a:t>
            </a:r>
            <a:r>
              <a:rPr lang="en-US" sz="2400" b="1" dirty="0"/>
              <a:t> de </a:t>
            </a:r>
            <a:r>
              <a:rPr lang="en-US" sz="2400" b="1" dirty="0" err="1"/>
              <a:t>personnels</a:t>
            </a:r>
            <a:r>
              <a:rPr lang="en-US" sz="2400" b="1" dirty="0"/>
              <a:t> </a:t>
            </a:r>
            <a:r>
              <a:rPr lang="en-US" sz="2400" b="1" dirty="0" err="1"/>
              <a:t>médicosociaux</a:t>
            </a:r>
            <a:r>
              <a:rPr lang="en-US" sz="2400" b="1" dirty="0"/>
              <a:t>, infirmier.es, </a:t>
            </a:r>
            <a:r>
              <a:rPr lang="en-US" sz="2400" b="1" dirty="0" err="1"/>
              <a:t>psychologues</a:t>
            </a:r>
            <a:r>
              <a:rPr lang="en-US" sz="2400" b="1" dirty="0"/>
              <a:t> EN, assistants </a:t>
            </a:r>
            <a:r>
              <a:rPr lang="en-US" sz="2400" b="1" dirty="0" err="1"/>
              <a:t>sociaux</a:t>
            </a:r>
            <a:endParaRPr lang="en-US" sz="2400" b="1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Mise à plat de la </a:t>
            </a:r>
            <a:r>
              <a:rPr lang="en-US" sz="2400" b="1" dirty="0" err="1"/>
              <a:t>réforme</a:t>
            </a:r>
            <a:r>
              <a:rPr lang="en-US" sz="2400" b="1" dirty="0"/>
              <a:t> du </a:t>
            </a:r>
            <a:r>
              <a:rPr lang="en-US" sz="2400" b="1" dirty="0" err="1"/>
              <a:t>collège</a:t>
            </a: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u="sng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r="10653" b="-3"/>
          <a:stretch/>
        </p:blipFill>
        <p:spPr>
          <a:xfrm>
            <a:off x="8823854" y="4514290"/>
            <a:ext cx="2077442" cy="154145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05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TOUS EN GREVE LE 26 JANVIER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EDUCATION PRIORITAIRE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24904" y="2209458"/>
            <a:ext cx="8623336" cy="45105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 dirty="0"/>
              <a:t>L’EDUCATION PRIORITAIRE EN DANGER: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Délabellisation</a:t>
            </a:r>
            <a:r>
              <a:rPr lang="en-US" sz="1400" dirty="0"/>
              <a:t> de </a:t>
            </a:r>
            <a:r>
              <a:rPr lang="en-US" sz="1400" dirty="0" err="1"/>
              <a:t>tous</a:t>
            </a:r>
            <a:r>
              <a:rPr lang="en-US" sz="1400" dirty="0"/>
              <a:t> les </a:t>
            </a:r>
            <a:r>
              <a:rPr lang="en-US" sz="1400" dirty="0" err="1"/>
              <a:t>collèges</a:t>
            </a:r>
            <a:r>
              <a:rPr lang="en-US" sz="1400" dirty="0"/>
              <a:t> REP </a:t>
            </a:r>
            <a:r>
              <a:rPr lang="en-US" sz="1400" dirty="0" err="1"/>
              <a:t>annoncée</a:t>
            </a:r>
            <a:r>
              <a:rPr lang="en-US" sz="1400" dirty="0"/>
              <a:t> pour 2022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Maintien</a:t>
            </a:r>
            <a:r>
              <a:rPr lang="en-US" sz="1400" dirty="0"/>
              <a:t> </a:t>
            </a:r>
            <a:r>
              <a:rPr lang="en-US" sz="1400" dirty="0" err="1"/>
              <a:t>temporaire</a:t>
            </a:r>
            <a:r>
              <a:rPr lang="en-US" sz="1400" dirty="0"/>
              <a:t> des </a:t>
            </a:r>
            <a:r>
              <a:rPr lang="en-US" sz="1400" dirty="0" err="1"/>
              <a:t>collège</a:t>
            </a:r>
            <a:r>
              <a:rPr lang="en-US" sz="1400" dirty="0"/>
              <a:t> REP+ </a:t>
            </a:r>
            <a:r>
              <a:rPr lang="en-US" sz="1400" dirty="0" err="1"/>
              <a:t>jusqu’à</a:t>
            </a:r>
            <a:r>
              <a:rPr lang="en-US" sz="1400" dirty="0"/>
              <a:t> la </a:t>
            </a:r>
            <a:r>
              <a:rPr lang="en-US" sz="1400" dirty="0" err="1"/>
              <a:t>refonte</a:t>
            </a:r>
            <a:r>
              <a:rPr lang="en-US" sz="1400" dirty="0"/>
              <a:t> des QPV (Quartiers </a:t>
            </a:r>
            <a:r>
              <a:rPr lang="en-US" sz="1400" dirty="0" err="1"/>
              <a:t>prioritaires</a:t>
            </a:r>
            <a:r>
              <a:rPr lang="en-US" sz="1400" dirty="0"/>
              <a:t> de la Ville)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-Pour les </a:t>
            </a:r>
            <a:r>
              <a:rPr lang="en-US" sz="1400" dirty="0" err="1"/>
              <a:t>enseignants</a:t>
            </a:r>
            <a:r>
              <a:rPr lang="en-US" sz="1400" dirty="0"/>
              <a:t>: </a:t>
            </a:r>
            <a:r>
              <a:rPr lang="en-US" sz="1400" dirty="0" err="1"/>
              <a:t>perte</a:t>
            </a:r>
            <a:r>
              <a:rPr lang="en-US" sz="1400" dirty="0"/>
              <a:t> de </a:t>
            </a:r>
            <a:r>
              <a:rPr lang="en-US" sz="1400" dirty="0" err="1"/>
              <a:t>toutes</a:t>
            </a:r>
            <a:r>
              <a:rPr lang="en-US" sz="1400" dirty="0"/>
              <a:t> les </a:t>
            </a:r>
            <a:r>
              <a:rPr lang="en-US" sz="1400" dirty="0" err="1"/>
              <a:t>indemnités</a:t>
            </a:r>
            <a:r>
              <a:rPr lang="en-US" sz="1400" dirty="0"/>
              <a:t>, bonifications, plus de limitation des </a:t>
            </a:r>
            <a:r>
              <a:rPr lang="en-US" sz="1400" dirty="0" err="1"/>
              <a:t>effectifs</a:t>
            </a:r>
            <a:r>
              <a:rPr lang="en-US" sz="1400" dirty="0"/>
              <a:t>, </a:t>
            </a:r>
            <a:r>
              <a:rPr lang="en-US" sz="1400" dirty="0" err="1"/>
              <a:t>dégradation</a:t>
            </a:r>
            <a:r>
              <a:rPr lang="en-US" sz="1400" dirty="0"/>
              <a:t> des conditions </a:t>
            </a:r>
            <a:r>
              <a:rPr lang="en-US" sz="1400" dirty="0" err="1"/>
              <a:t>d’exercice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Accroissement</a:t>
            </a:r>
            <a:r>
              <a:rPr lang="en-US" sz="1400" dirty="0"/>
              <a:t> des </a:t>
            </a:r>
            <a:r>
              <a:rPr lang="en-US" sz="1400" dirty="0" err="1"/>
              <a:t>inégalités</a:t>
            </a:r>
            <a:r>
              <a:rPr lang="en-US" sz="1400" dirty="0"/>
              <a:t> dans des zones </a:t>
            </a:r>
            <a:r>
              <a:rPr lang="en-US" sz="1400" dirty="0" err="1"/>
              <a:t>peu</a:t>
            </a:r>
            <a:r>
              <a:rPr lang="en-US" sz="1400" dirty="0"/>
              <a:t> </a:t>
            </a:r>
            <a:r>
              <a:rPr lang="en-US" sz="1400" dirty="0" err="1"/>
              <a:t>attractives</a:t>
            </a:r>
            <a:r>
              <a:rPr lang="en-US" sz="1400" dirty="0"/>
              <a:t> avec un </a:t>
            </a:r>
            <a:r>
              <a:rPr lang="en-US" sz="1400" dirty="0" err="1"/>
              <a:t>risque</a:t>
            </a:r>
            <a:r>
              <a:rPr lang="en-US" sz="1400" dirty="0"/>
              <a:t> </a:t>
            </a:r>
            <a:r>
              <a:rPr lang="en-US" sz="1400" dirty="0" err="1"/>
              <a:t>d’augmentation</a:t>
            </a:r>
            <a:r>
              <a:rPr lang="en-US" sz="1400" dirty="0"/>
              <a:t> des </a:t>
            </a:r>
            <a:r>
              <a:rPr lang="en-US" sz="1400" dirty="0" err="1"/>
              <a:t>postes</a:t>
            </a:r>
            <a:r>
              <a:rPr lang="en-US" sz="1400" dirty="0"/>
              <a:t> </a:t>
            </a:r>
            <a:r>
              <a:rPr lang="en-US" sz="1400" dirty="0" err="1"/>
              <a:t>vacants</a:t>
            </a:r>
            <a:r>
              <a:rPr lang="en-US" sz="14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Projet</a:t>
            </a:r>
            <a:r>
              <a:rPr lang="en-US" sz="1400" dirty="0"/>
              <a:t> </a:t>
            </a:r>
            <a:r>
              <a:rPr lang="en-US" sz="1400" dirty="0" err="1"/>
              <a:t>ministériel</a:t>
            </a:r>
            <a:r>
              <a:rPr lang="en-US" sz="1400" dirty="0"/>
              <a:t> </a:t>
            </a:r>
            <a:r>
              <a:rPr lang="en-US" sz="1400" dirty="0" err="1"/>
              <a:t>d’expérimentation</a:t>
            </a:r>
            <a:r>
              <a:rPr lang="en-US" sz="1400" dirty="0"/>
              <a:t> sur </a:t>
            </a:r>
            <a:r>
              <a:rPr lang="en-US" sz="1400" dirty="0" err="1"/>
              <a:t>l’Education</a:t>
            </a:r>
            <a:r>
              <a:rPr lang="en-US" sz="1400" dirty="0"/>
              <a:t> </a:t>
            </a:r>
            <a:r>
              <a:rPr lang="en-US" sz="1400" dirty="0" err="1"/>
              <a:t>Prioritaire</a:t>
            </a:r>
            <a:r>
              <a:rPr lang="en-US" sz="1400" dirty="0"/>
              <a:t> </a:t>
            </a:r>
            <a:r>
              <a:rPr lang="en-US" sz="1400" dirty="0" err="1"/>
              <a:t>basé</a:t>
            </a:r>
            <a:r>
              <a:rPr lang="en-US" sz="1400" dirty="0"/>
              <a:t> sur un « </a:t>
            </a:r>
            <a:r>
              <a:rPr lang="en-US" sz="1400" dirty="0" err="1"/>
              <a:t>contrat</a:t>
            </a:r>
            <a:r>
              <a:rPr lang="en-US" sz="1400" dirty="0"/>
              <a:t> », </a:t>
            </a:r>
            <a:r>
              <a:rPr lang="en-US" sz="1400" dirty="0" err="1"/>
              <a:t>accentuant</a:t>
            </a:r>
            <a:r>
              <a:rPr lang="en-US" sz="1400" dirty="0"/>
              <a:t> </a:t>
            </a:r>
            <a:r>
              <a:rPr lang="en-US" sz="1400" dirty="0" err="1"/>
              <a:t>ainsi</a:t>
            </a:r>
            <a:r>
              <a:rPr lang="en-US" sz="1400" dirty="0"/>
              <a:t> la culture de </a:t>
            </a:r>
            <a:r>
              <a:rPr lang="en-US" sz="1400" dirty="0" err="1"/>
              <a:t>compétition</a:t>
            </a:r>
            <a:r>
              <a:rPr lang="en-US" sz="1400" dirty="0"/>
              <a:t>, la </a:t>
            </a:r>
            <a:r>
              <a:rPr lang="en-US" sz="1400" dirty="0" err="1"/>
              <a:t>contractualisation</a:t>
            </a:r>
            <a:r>
              <a:rPr lang="en-US" sz="1400" dirty="0"/>
              <a:t> des </a:t>
            </a:r>
            <a:r>
              <a:rPr lang="en-US" sz="1400" dirty="0" err="1"/>
              <a:t>moyens</a:t>
            </a:r>
            <a:r>
              <a:rPr lang="en-US" sz="1400" dirty="0"/>
              <a:t> et la pression </a:t>
            </a:r>
            <a:r>
              <a:rPr lang="en-US" sz="1400" dirty="0" err="1"/>
              <a:t>exercée</a:t>
            </a:r>
            <a:r>
              <a:rPr lang="en-US" sz="1400" dirty="0"/>
              <a:t> sur les </a:t>
            </a:r>
            <a:r>
              <a:rPr lang="en-US" sz="1400" dirty="0" err="1"/>
              <a:t>équipes</a:t>
            </a:r>
            <a:r>
              <a:rPr lang="en-US" sz="1400" dirty="0"/>
              <a:t> avec un pilotage par les </a:t>
            </a:r>
            <a:r>
              <a:rPr lang="en-US" sz="1400" dirty="0" err="1"/>
              <a:t>résultats</a:t>
            </a:r>
            <a:r>
              <a:rPr lang="en-US" sz="1400" dirty="0"/>
              <a:t>, </a:t>
            </a:r>
            <a:r>
              <a:rPr lang="en-US" sz="1400" dirty="0" err="1"/>
              <a:t>projets</a:t>
            </a:r>
            <a:r>
              <a:rPr lang="en-US" sz="1400" dirty="0"/>
              <a:t>, </a:t>
            </a:r>
            <a:r>
              <a:rPr lang="en-US" sz="1400" dirty="0" err="1"/>
              <a:t>dispositifs</a:t>
            </a:r>
            <a:r>
              <a:rPr lang="en-US" sz="1400" dirty="0"/>
              <a:t> </a:t>
            </a:r>
            <a:r>
              <a:rPr lang="en-US" sz="1400" dirty="0" err="1"/>
              <a:t>innovants</a:t>
            </a:r>
            <a:r>
              <a:rPr lang="en-US" sz="1400" dirty="0"/>
              <a:t>, etc.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Enveloppe</a:t>
            </a:r>
            <a:r>
              <a:rPr lang="en-US" sz="1400" dirty="0"/>
              <a:t> </a:t>
            </a:r>
            <a:r>
              <a:rPr lang="en-US" sz="1400" dirty="0" err="1"/>
              <a:t>constante</a:t>
            </a:r>
            <a:r>
              <a:rPr lang="en-US" sz="1400" dirty="0"/>
              <a:t> </a:t>
            </a:r>
            <a:r>
              <a:rPr lang="en-US" sz="1400" dirty="0" err="1"/>
              <a:t>mais</a:t>
            </a:r>
            <a:r>
              <a:rPr lang="en-US" sz="1400" dirty="0"/>
              <a:t> avec </a:t>
            </a:r>
            <a:r>
              <a:rPr lang="en-US" sz="1400" dirty="0" err="1"/>
              <a:t>l’intégration</a:t>
            </a:r>
            <a:r>
              <a:rPr lang="en-US" sz="1400" dirty="0"/>
              <a:t> nouvelle des </a:t>
            </a:r>
            <a:r>
              <a:rPr lang="en-US" sz="1400" dirty="0" err="1"/>
              <a:t>établissements</a:t>
            </a:r>
            <a:r>
              <a:rPr lang="en-US" sz="1400" dirty="0"/>
              <a:t> </a:t>
            </a:r>
            <a:r>
              <a:rPr lang="en-US" sz="1400" dirty="0" err="1"/>
              <a:t>privés</a:t>
            </a:r>
            <a:r>
              <a:rPr lang="en-US" sz="1400" dirty="0"/>
              <a:t> </a:t>
            </a:r>
            <a:r>
              <a:rPr lang="en-US" sz="1400" dirty="0" err="1"/>
              <a:t>ou</a:t>
            </a:r>
            <a:r>
              <a:rPr lang="en-US" sz="1400" dirty="0"/>
              <a:t> </a:t>
            </a:r>
            <a:r>
              <a:rPr lang="en-US" sz="1400" dirty="0" err="1"/>
              <a:t>ruraux</a:t>
            </a:r>
            <a:r>
              <a:rPr lang="en-US" sz="1400" dirty="0"/>
              <a:t> malgré des CSP </a:t>
            </a:r>
            <a:r>
              <a:rPr lang="en-US" sz="1400" dirty="0" err="1"/>
              <a:t>élevées</a:t>
            </a:r>
            <a:r>
              <a:rPr lang="en-US" sz="1400" dirty="0"/>
              <a:t> sur la base de </a:t>
            </a:r>
            <a:r>
              <a:rPr lang="en-US" sz="1400" dirty="0" err="1"/>
              <a:t>l’indice</a:t>
            </a:r>
            <a:r>
              <a:rPr lang="en-US" sz="1400" dirty="0"/>
              <a:t> </a:t>
            </a:r>
            <a:r>
              <a:rPr lang="en-US" sz="1400" dirty="0" err="1"/>
              <a:t>d’éloignement</a:t>
            </a:r>
            <a:r>
              <a:rPr lang="en-US" sz="1400" dirty="0"/>
              <a:t> </a:t>
            </a:r>
            <a:r>
              <a:rPr lang="en-US" sz="1400" dirty="0" err="1"/>
              <a:t>géographique</a:t>
            </a:r>
            <a:r>
              <a:rPr lang="en-US" sz="14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u="sng" dirty="0"/>
              <a:t>LE BESOIN D’UNE POLITIQUE A LONG TERME: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labellisation</a:t>
            </a:r>
            <a:r>
              <a:rPr lang="en-US" sz="1400" dirty="0"/>
              <a:t> unique de la </a:t>
            </a:r>
            <a:r>
              <a:rPr lang="en-US" sz="1400" dirty="0" err="1"/>
              <a:t>maternelle</a:t>
            </a:r>
            <a:r>
              <a:rPr lang="en-US" sz="1400" dirty="0"/>
              <a:t> au lycée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-des conditions </a:t>
            </a:r>
            <a:r>
              <a:rPr lang="en-US" sz="1400" dirty="0" err="1"/>
              <a:t>d’attribution</a:t>
            </a:r>
            <a:r>
              <a:rPr lang="en-US" sz="1400" dirty="0"/>
              <a:t> </a:t>
            </a:r>
            <a:r>
              <a:rPr lang="en-US" sz="1400" dirty="0" err="1"/>
              <a:t>basées</a:t>
            </a:r>
            <a:r>
              <a:rPr lang="en-US" sz="1400" dirty="0"/>
              <a:t> sur des </a:t>
            </a:r>
            <a:r>
              <a:rPr lang="en-US" sz="1400" dirty="0" err="1"/>
              <a:t>critères</a:t>
            </a:r>
            <a:r>
              <a:rPr lang="en-US" sz="1400" dirty="0"/>
              <a:t> </a:t>
            </a:r>
            <a:r>
              <a:rPr lang="en-US" sz="1400" dirty="0" err="1"/>
              <a:t>sociaux</a:t>
            </a:r>
            <a:r>
              <a:rPr lang="en-US" sz="1400" dirty="0"/>
              <a:t>, </a:t>
            </a:r>
            <a:r>
              <a:rPr lang="en-US" sz="1400" dirty="0" err="1"/>
              <a:t>économiques</a:t>
            </a:r>
            <a:r>
              <a:rPr lang="en-US" sz="1400" dirty="0"/>
              <a:t> et </a:t>
            </a:r>
            <a:r>
              <a:rPr lang="en-US" sz="1400" dirty="0" err="1"/>
              <a:t>scolaires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carte </a:t>
            </a:r>
            <a:r>
              <a:rPr lang="en-US" sz="1400" dirty="0" err="1"/>
              <a:t>scolaire</a:t>
            </a:r>
            <a:r>
              <a:rPr lang="en-US" sz="1400" dirty="0"/>
              <a:t> </a:t>
            </a:r>
            <a:r>
              <a:rPr lang="en-US" sz="1400" dirty="0" err="1"/>
              <a:t>favorisant</a:t>
            </a:r>
            <a:r>
              <a:rPr lang="en-US" sz="1400" dirty="0"/>
              <a:t> la </a:t>
            </a:r>
            <a:r>
              <a:rPr lang="en-US" sz="1400" dirty="0" err="1"/>
              <a:t>mixité</a:t>
            </a:r>
            <a:r>
              <a:rPr lang="en-US" sz="1400" dirty="0"/>
              <a:t> </a:t>
            </a:r>
            <a:r>
              <a:rPr lang="en-US" sz="1400" dirty="0" err="1"/>
              <a:t>sociale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enveloppe</a:t>
            </a:r>
            <a:r>
              <a:rPr lang="en-US" sz="1400" dirty="0"/>
              <a:t> </a:t>
            </a:r>
            <a:r>
              <a:rPr lang="en-US" sz="1400" dirty="0" err="1"/>
              <a:t>budgétaire</a:t>
            </a:r>
            <a:r>
              <a:rPr lang="en-US" sz="1400" dirty="0"/>
              <a:t> qui </a:t>
            </a:r>
            <a:r>
              <a:rPr lang="en-US" sz="1400" dirty="0" err="1"/>
              <a:t>parte</a:t>
            </a:r>
            <a:r>
              <a:rPr lang="en-US" sz="1400" dirty="0"/>
              <a:t> des </a:t>
            </a:r>
            <a:r>
              <a:rPr lang="en-US" sz="1400" dirty="0" err="1"/>
              <a:t>besoins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politique de service public </a:t>
            </a:r>
            <a:r>
              <a:rPr lang="en-US" sz="1400" dirty="0" err="1"/>
              <a:t>ambitieuse</a:t>
            </a:r>
            <a:r>
              <a:rPr lang="en-US" sz="1400" dirty="0"/>
              <a:t> (</a:t>
            </a:r>
            <a:r>
              <a:rPr lang="en-US" sz="1400" dirty="0" err="1"/>
              <a:t>logement</a:t>
            </a:r>
            <a:r>
              <a:rPr lang="en-US" sz="1400" dirty="0"/>
              <a:t>, </a:t>
            </a:r>
            <a:r>
              <a:rPr lang="en-US" sz="1400" dirty="0" err="1"/>
              <a:t>emploi</a:t>
            </a:r>
            <a:r>
              <a:rPr lang="en-US" sz="1400" dirty="0"/>
              <a:t>, </a:t>
            </a:r>
            <a:r>
              <a:rPr lang="en-US" sz="1400" dirty="0" err="1"/>
              <a:t>santé</a:t>
            </a:r>
            <a:r>
              <a:rPr lang="en-US" sz="1400" dirty="0"/>
              <a:t>, culture)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-</a:t>
            </a:r>
            <a:r>
              <a:rPr lang="en-US" sz="1400" dirty="0" err="1"/>
              <a:t>une</a:t>
            </a:r>
            <a:r>
              <a:rPr lang="en-US" sz="1400" dirty="0"/>
              <a:t> reconnaissance financière pour </a:t>
            </a:r>
            <a:r>
              <a:rPr lang="en-US" sz="1400" dirty="0" err="1"/>
              <a:t>tous</a:t>
            </a:r>
            <a:r>
              <a:rPr lang="en-US" sz="1400" dirty="0"/>
              <a:t> les </a:t>
            </a:r>
            <a:r>
              <a:rPr lang="en-US" sz="1400" dirty="0" err="1"/>
              <a:t>personnels</a:t>
            </a: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r="10653" b="-3"/>
          <a:stretch/>
        </p:blipFill>
        <p:spPr>
          <a:xfrm>
            <a:off x="10129520" y="5476395"/>
            <a:ext cx="1676016" cy="1243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83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935" y="491168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24904" y="1816731"/>
            <a:ext cx="8777187" cy="4716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/>
              <a:t>Des conditions de travail et de </a:t>
            </a:r>
            <a:r>
              <a:rPr lang="en-US" sz="2000" u="sng" dirty="0" err="1"/>
              <a:t>rémunération</a:t>
            </a:r>
            <a:r>
              <a:rPr lang="en-US" sz="2000" u="sng" dirty="0"/>
              <a:t> </a:t>
            </a:r>
            <a:r>
              <a:rPr lang="en-US" sz="2000" u="sng" dirty="0" err="1"/>
              <a:t>difficiles</a:t>
            </a:r>
            <a:endParaRPr lang="en-US" sz="2000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précarité</a:t>
            </a:r>
            <a:r>
              <a:rPr lang="en-US" sz="2000" dirty="0"/>
              <a:t> des </a:t>
            </a:r>
            <a:r>
              <a:rPr lang="en-US" sz="2000" dirty="0" err="1"/>
              <a:t>contrats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faiblesse de la </a:t>
            </a:r>
            <a:r>
              <a:rPr lang="en-US" sz="2000" dirty="0" err="1"/>
              <a:t>rémunération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absence de formation aux </a:t>
            </a:r>
            <a:r>
              <a:rPr lang="en-US" sz="2000" dirty="0" err="1"/>
              <a:t>enjeux</a:t>
            </a:r>
            <a:r>
              <a:rPr lang="en-US" sz="2000" dirty="0"/>
              <a:t> </a:t>
            </a:r>
            <a:r>
              <a:rPr lang="en-US" sz="2000" dirty="0" err="1"/>
              <a:t>éducatifs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conditions de travail </a:t>
            </a:r>
            <a:r>
              <a:rPr lang="en-US" sz="2000" dirty="0" err="1"/>
              <a:t>largement</a:t>
            </a:r>
            <a:r>
              <a:rPr lang="en-US" sz="2000" dirty="0"/>
              <a:t> </a:t>
            </a:r>
            <a:r>
              <a:rPr lang="en-US" sz="2000" dirty="0" err="1"/>
              <a:t>dégradées</a:t>
            </a:r>
            <a:r>
              <a:rPr lang="en-US" sz="2000" dirty="0"/>
              <a:t> par la crise sanitaire, vies </a:t>
            </a:r>
            <a:r>
              <a:rPr lang="en-US" sz="2000" dirty="0" err="1"/>
              <a:t>scolaires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sous </a:t>
            </a:r>
            <a:r>
              <a:rPr lang="en-US" sz="2000" dirty="0" err="1"/>
              <a:t>effectifs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difficultés</a:t>
            </a:r>
            <a:r>
              <a:rPr lang="en-US" sz="2000" dirty="0"/>
              <a:t> </a:t>
            </a:r>
            <a:r>
              <a:rPr lang="en-US" sz="2000" dirty="0" err="1"/>
              <a:t>d’évolution</a:t>
            </a:r>
            <a:r>
              <a:rPr lang="en-US" sz="2000" dirty="0"/>
              <a:t>, de reconversion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u="sng" dirty="0"/>
              <a:t>Le </a:t>
            </a:r>
            <a:r>
              <a:rPr lang="en-US" sz="2000" b="1" u="sng" dirty="0" err="1"/>
              <a:t>Snes</a:t>
            </a:r>
            <a:r>
              <a:rPr lang="en-US" sz="2000" b="1" u="sng" dirty="0"/>
              <a:t>-FSU </a:t>
            </a:r>
            <a:r>
              <a:rPr lang="en-US" sz="2000" b="1" u="sng" dirty="0" err="1"/>
              <a:t>revendique</a:t>
            </a:r>
            <a:r>
              <a:rPr lang="en-US" sz="2000" b="1" u="sng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-le </a:t>
            </a:r>
            <a:r>
              <a:rPr lang="en-US" sz="2000" dirty="0" err="1"/>
              <a:t>recrutement</a:t>
            </a:r>
            <a:r>
              <a:rPr lang="en-US" sz="2000" dirty="0"/>
              <a:t> urgent </a:t>
            </a:r>
            <a:r>
              <a:rPr lang="en-US" sz="2000" dirty="0" err="1"/>
              <a:t>d’AED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-des </a:t>
            </a:r>
            <a:r>
              <a:rPr lang="en-US" sz="2000" dirty="0" err="1"/>
              <a:t>contrats</a:t>
            </a:r>
            <a:r>
              <a:rPr lang="en-US" sz="2000" dirty="0"/>
              <a:t> de 3 </a:t>
            </a:r>
            <a:r>
              <a:rPr lang="en-US" sz="2000" dirty="0" err="1"/>
              <a:t>ans</a:t>
            </a:r>
            <a:r>
              <a:rPr lang="en-US" sz="2000" dirty="0"/>
              <a:t> </a:t>
            </a:r>
            <a:r>
              <a:rPr lang="en-US" sz="2000" dirty="0" err="1"/>
              <a:t>renouvelables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réflexion</a:t>
            </a:r>
            <a:r>
              <a:rPr lang="en-US" sz="2000" dirty="0"/>
              <a:t> sur la </a:t>
            </a:r>
            <a:r>
              <a:rPr lang="en-US" sz="2000" dirty="0" err="1"/>
              <a:t>pérennisation</a:t>
            </a:r>
            <a:r>
              <a:rPr lang="en-US" sz="2000" dirty="0"/>
              <a:t> des </a:t>
            </a:r>
            <a:r>
              <a:rPr lang="en-US" sz="2000" dirty="0" err="1"/>
              <a:t>contrats</a:t>
            </a:r>
            <a:r>
              <a:rPr lang="en-US" sz="2000" dirty="0"/>
              <a:t> et sur les </a:t>
            </a:r>
            <a:r>
              <a:rPr lang="en-US" sz="2000" dirty="0" err="1"/>
              <a:t>voies</a:t>
            </a:r>
            <a:r>
              <a:rPr lang="en-US" sz="2000" dirty="0"/>
              <a:t> </a:t>
            </a:r>
            <a:r>
              <a:rPr lang="en-US" sz="2000" dirty="0" err="1"/>
              <a:t>d’accés</a:t>
            </a:r>
            <a:r>
              <a:rPr lang="en-US" sz="2000" dirty="0"/>
              <a:t> à la </a:t>
            </a:r>
            <a:r>
              <a:rPr lang="en-US" sz="2000" dirty="0" err="1"/>
              <a:t>Fonction</a:t>
            </a:r>
            <a:r>
              <a:rPr lang="en-US" sz="2000" dirty="0"/>
              <a:t> </a:t>
            </a:r>
            <a:r>
              <a:rPr lang="en-US" sz="2000" dirty="0" err="1"/>
              <a:t>Publique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</a:t>
            </a:r>
            <a:r>
              <a:rPr lang="en-US" sz="2000" dirty="0" err="1"/>
              <a:t>l’augmentation</a:t>
            </a:r>
            <a:r>
              <a:rPr lang="en-US" sz="2000" dirty="0"/>
              <a:t> de la </a:t>
            </a:r>
            <a:r>
              <a:rPr lang="en-US" sz="2000" dirty="0" err="1"/>
              <a:t>rémunération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</a:t>
            </a:r>
            <a:r>
              <a:rPr lang="en-US" sz="2000" dirty="0" err="1"/>
              <a:t>l’accés</a:t>
            </a:r>
            <a:r>
              <a:rPr lang="en-US" sz="2000" dirty="0"/>
              <a:t> aux primes REP et REP+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-la mise </a:t>
            </a:r>
            <a:r>
              <a:rPr lang="en-US" sz="2000" dirty="0" err="1"/>
              <a:t>en</a:t>
            </a:r>
            <a:r>
              <a:rPr lang="en-US" sz="2000" dirty="0"/>
              <a:t> place de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sanitaires</a:t>
            </a:r>
            <a:r>
              <a:rPr lang="en-US" sz="2000" dirty="0"/>
              <a:t> </a:t>
            </a:r>
            <a:r>
              <a:rPr lang="en-US" sz="2000" dirty="0" err="1"/>
              <a:t>spécifiques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faveur</a:t>
            </a:r>
            <a:r>
              <a:rPr lang="en-US" sz="2000" dirty="0"/>
              <a:t> des AED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r="10653" b="-3"/>
          <a:stretch/>
        </p:blipFill>
        <p:spPr>
          <a:xfrm>
            <a:off x="10344555" y="5554091"/>
            <a:ext cx="1757296" cy="130390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7281" y="1354854"/>
            <a:ext cx="13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3600" dirty="0">
                <a:solidFill>
                  <a:srgbClr val="FF0000"/>
                </a:solidFill>
              </a:rPr>
              <a:t>AED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618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551A37C-0FE7-46BE-9C23-EF01325D1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endParaRPr lang="fr-FR" sz="18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607" y="2450592"/>
            <a:ext cx="7489487" cy="43372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045" y="4765039"/>
            <a:ext cx="2191956" cy="127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4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>
                <a:solidFill>
                  <a:srgbClr val="FFFFFF"/>
                </a:solidFill>
              </a:rPr>
              <a:t>TOUS EN GREVE LE 26 JANVIER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r="285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MANIFESTATION LE MARDI  26 JANVIER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RENDEZ VOUS A ANNECY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dirty="0" err="1"/>
              <a:t>Horaires</a:t>
            </a:r>
            <a:r>
              <a:rPr lang="en-US" sz="2200" b="1" i="1" dirty="0"/>
              <a:t> à </a:t>
            </a:r>
            <a:r>
              <a:rPr lang="en-US" sz="2200" b="1" i="1" dirty="0" err="1"/>
              <a:t>venir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9260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4904" y="2494450"/>
            <a:ext cx="8115336" cy="35631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Une « </a:t>
            </a:r>
            <a:r>
              <a:rPr lang="en-US" sz="2400" b="1" dirty="0" err="1"/>
              <a:t>revalorisation</a:t>
            </a:r>
            <a:r>
              <a:rPr lang="en-US" sz="2400" b="1" dirty="0"/>
              <a:t> </a:t>
            </a:r>
            <a:r>
              <a:rPr lang="en-US" sz="2400" b="1" dirty="0" err="1"/>
              <a:t>historique</a:t>
            </a:r>
            <a:r>
              <a:rPr lang="en-US" sz="2400" b="1" dirty="0"/>
              <a:t> » 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400 millions : un </a:t>
            </a:r>
            <a:r>
              <a:rPr lang="en-US" sz="2400" dirty="0" err="1"/>
              <a:t>montant</a:t>
            </a:r>
            <a:r>
              <a:rPr lang="en-US" sz="2400" dirty="0"/>
              <a:t> </a:t>
            </a:r>
            <a:r>
              <a:rPr lang="en-US" sz="2400" dirty="0" err="1"/>
              <a:t>dérisoire</a:t>
            </a:r>
            <a:r>
              <a:rPr lang="en-US" sz="2400" dirty="0"/>
              <a:t> pour plus de 800 000 agents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69 % des </a:t>
            </a:r>
            <a:r>
              <a:rPr lang="en-US" sz="2400" dirty="0" err="1"/>
              <a:t>personnels</a:t>
            </a:r>
            <a:r>
              <a:rPr lang="en-US" sz="2400" dirty="0"/>
              <a:t> ne </a:t>
            </a:r>
            <a:r>
              <a:rPr lang="en-US" sz="2400" dirty="0" err="1"/>
              <a:t>sont</a:t>
            </a:r>
            <a:r>
              <a:rPr lang="en-US" sz="2400" dirty="0"/>
              <a:t> pas </a:t>
            </a:r>
            <a:r>
              <a:rPr lang="en-US" sz="2400" dirty="0" err="1"/>
              <a:t>concernés</a:t>
            </a:r>
            <a:r>
              <a:rPr lang="en-US" sz="2400" dirty="0"/>
              <a:t> 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Rien</a:t>
            </a:r>
            <a:r>
              <a:rPr lang="en-US" sz="2400" dirty="0"/>
              <a:t> </a:t>
            </a:r>
            <a:r>
              <a:rPr lang="en-US" sz="2400" dirty="0" err="1"/>
              <a:t>n’est</a:t>
            </a:r>
            <a:r>
              <a:rPr lang="en-US" sz="2400" dirty="0"/>
              <a:t> </a:t>
            </a:r>
            <a:r>
              <a:rPr lang="en-US" sz="2400" dirty="0" err="1"/>
              <a:t>prévu</a:t>
            </a:r>
            <a:r>
              <a:rPr lang="en-US" sz="2400" dirty="0"/>
              <a:t> pour les AED, les AESH et les </a:t>
            </a:r>
            <a:r>
              <a:rPr lang="en-US" sz="2400" dirty="0" err="1"/>
              <a:t>contractuels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Pas de compensation des </a:t>
            </a:r>
            <a:r>
              <a:rPr lang="en-US" sz="2400" dirty="0" err="1"/>
              <a:t>pertes</a:t>
            </a:r>
            <a:r>
              <a:rPr lang="en-US" sz="2400" dirty="0"/>
              <a:t> dues à </a:t>
            </a:r>
            <a:r>
              <a:rPr lang="en-US" sz="2400" dirty="0" err="1"/>
              <a:t>l’inflation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Les CPE et </a:t>
            </a:r>
            <a:r>
              <a:rPr lang="en-US" sz="2400" dirty="0" err="1"/>
              <a:t>professeurs</a:t>
            </a:r>
            <a:r>
              <a:rPr lang="en-US" sz="2400" dirty="0"/>
              <a:t> </a:t>
            </a:r>
            <a:r>
              <a:rPr lang="en-US" sz="2400" dirty="0" err="1"/>
              <a:t>documentalistes</a:t>
            </a:r>
            <a:r>
              <a:rPr lang="en-US" sz="2400" dirty="0"/>
              <a:t> </a:t>
            </a:r>
            <a:r>
              <a:rPr lang="en-US" sz="2400" dirty="0" err="1"/>
              <a:t>sont</a:t>
            </a:r>
            <a:r>
              <a:rPr lang="en-US" sz="2400" dirty="0"/>
              <a:t> </a:t>
            </a:r>
            <a:r>
              <a:rPr lang="en-US" sz="2400" dirty="0" err="1"/>
              <a:t>exclus</a:t>
            </a:r>
            <a:r>
              <a:rPr lang="en-US" sz="2400" dirty="0"/>
              <a:t> de la prime </a:t>
            </a:r>
            <a:r>
              <a:rPr lang="en-US" sz="2400" dirty="0" err="1"/>
              <a:t>d’équipement</a:t>
            </a:r>
            <a:r>
              <a:rPr lang="en-US" sz="2400" dirty="0"/>
              <a:t> </a:t>
            </a:r>
            <a:r>
              <a:rPr lang="en-US" sz="2400" dirty="0" err="1"/>
              <a:t>dont</a:t>
            </a:r>
            <a:r>
              <a:rPr lang="en-US" sz="2400" dirty="0"/>
              <a:t> le </a:t>
            </a:r>
            <a:r>
              <a:rPr lang="en-US" sz="2400" dirty="0" err="1"/>
              <a:t>montant</a:t>
            </a:r>
            <a:r>
              <a:rPr lang="en-US" sz="2400" dirty="0"/>
              <a:t> </a:t>
            </a:r>
            <a:r>
              <a:rPr lang="en-US" sz="2400" dirty="0" err="1"/>
              <a:t>est</a:t>
            </a:r>
            <a:r>
              <a:rPr lang="en-US" sz="2400" dirty="0"/>
              <a:t> par </a:t>
            </a:r>
            <a:r>
              <a:rPr lang="en-US" sz="2400" dirty="0" err="1"/>
              <a:t>ailleurs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</a:t>
            </a:r>
            <a:r>
              <a:rPr lang="en-US" sz="2400" dirty="0" err="1"/>
              <a:t>insuffisant</a:t>
            </a:r>
            <a:r>
              <a:rPr lang="en-US" sz="2400" dirty="0"/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0" r="10653" b="-3"/>
          <a:stretch/>
        </p:blipFill>
        <p:spPr>
          <a:xfrm>
            <a:off x="9736888" y="5191760"/>
            <a:ext cx="1164408" cy="8639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06686" y="1326634"/>
            <a:ext cx="450988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endParaRPr lang="fr-FR" sz="2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fr-FR" sz="28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FF0000"/>
                </a:solidFill>
              </a:rPr>
              <a:t>SALAIRE ET REVALORISATION</a:t>
            </a:r>
          </a:p>
        </p:txBody>
      </p:sp>
    </p:spTree>
    <p:extLst>
      <p:ext uri="{BB962C8B-B14F-4D97-AF65-F5344CB8AC3E}">
        <p14:creationId xmlns:p14="http://schemas.microsoft.com/office/powerpoint/2010/main" val="86339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7BA0094-AED5-4208-A858-A8D7A6ECF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SALAIRE ET REVALORISATION</a:t>
            </a:r>
          </a:p>
          <a:p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98" y="3049937"/>
            <a:ext cx="8829601" cy="30739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39" y="4848482"/>
            <a:ext cx="2134161" cy="12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6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22AF391-0453-4FE0-A735-CF39E204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SALAIRE ET REVALORISATION</a:t>
            </a:r>
          </a:p>
          <a:p>
            <a:pPr marL="0" indent="0">
              <a:buNone/>
            </a:pP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6654"/>
            <a:ext cx="8849360" cy="37113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1DC352A-C662-4208-A0A9-B6126808BB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219442"/>
            <a:ext cx="2232152" cy="13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2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19141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2AD694-712A-4CA1-A125-6163B14FA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38328"/>
            <a:ext cx="5029200" cy="17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SALAIRE ET REVALORISATION</a:t>
            </a:r>
          </a:p>
          <a:p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79" y="2450592"/>
            <a:ext cx="8468412" cy="421436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39" y="4878074"/>
            <a:ext cx="2083361" cy="121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7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639" y="1"/>
            <a:ext cx="9932691" cy="8432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8" y="843281"/>
            <a:ext cx="6876122" cy="60681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207" y="5419568"/>
            <a:ext cx="2099339" cy="12228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28D2679-AEB6-486A-ABAB-A14E626AC478}"/>
              </a:ext>
            </a:extLst>
          </p:cNvPr>
          <p:cNvSpPr txBox="1"/>
          <p:nvPr/>
        </p:nvSpPr>
        <p:spPr>
          <a:xfrm>
            <a:off x="9191625" y="2371725"/>
            <a:ext cx="1623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POSTES</a:t>
            </a:r>
          </a:p>
        </p:txBody>
      </p:sp>
    </p:spTree>
    <p:extLst>
      <p:ext uri="{BB962C8B-B14F-4D97-AF65-F5344CB8AC3E}">
        <p14:creationId xmlns:p14="http://schemas.microsoft.com/office/powerpoint/2010/main" val="380480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B3C47D3-3F9C-4861-AECD-10EA764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6894512" cy="9874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br>
              <a:rPr lang="fr-FR" b="1" dirty="0">
                <a:solidFill>
                  <a:srgbClr val="FFFFFF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POSTES DANS L’ACADEMIE DE GRENOBLE 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8366A-C8A3-46F9-AA88-DAE1F12A6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75" y="987425"/>
            <a:ext cx="6792913" cy="5194300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lvl="1"/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3B3F2BE-04F8-49AA-98BC-7CF6A7495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0661" y="1441166"/>
            <a:ext cx="4368270" cy="4611688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Augmentation des effectifs de +0,5% </a:t>
            </a:r>
          </a:p>
          <a:p>
            <a:endParaRPr lang="fr-FR" sz="2000" b="1" dirty="0">
              <a:solidFill>
                <a:srgbClr val="000000"/>
              </a:solidFill>
            </a:endParaRPr>
          </a:p>
          <a:p>
            <a:r>
              <a:rPr lang="fr-FR" sz="2000" b="1" dirty="0">
                <a:solidFill>
                  <a:srgbClr val="000000"/>
                </a:solidFill>
              </a:rPr>
              <a:t>La cuisine du Ministère :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-160 postes supprimés!!!</a:t>
            </a:r>
          </a:p>
          <a:p>
            <a:pPr lvl="1"/>
            <a:r>
              <a:rPr lang="fr-FR" sz="2000" b="1" dirty="0">
                <a:solidFill>
                  <a:srgbClr val="000000"/>
                </a:solidFill>
              </a:rPr>
              <a:t>-&gt; Dégradation avec 95 ETP en HSA</a:t>
            </a:r>
          </a:p>
          <a:p>
            <a:pPr lvl="1"/>
            <a:r>
              <a:rPr lang="fr-FR" sz="2200" b="1" dirty="0">
                <a:solidFill>
                  <a:srgbClr val="000000"/>
                </a:solidFill>
              </a:rPr>
              <a:t>Soit 1710 HSA!</a:t>
            </a:r>
            <a:endParaRPr lang="fr-FR" sz="2200" b="1" dirty="0"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lvl="0" algn="ctr" hangingPunct="0">
              <a:lnSpc>
                <a:spcPct val="100000"/>
              </a:lnSpc>
              <a:spcBef>
                <a:spcPts val="0"/>
              </a:spcBef>
            </a:pPr>
            <a:endParaRPr lang="fr-FR" sz="2000" b="1" dirty="0"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lvl="0" algn="ctr" hangingPunct="0">
              <a:lnSpc>
                <a:spcPct val="100000"/>
              </a:lnSpc>
              <a:spcBef>
                <a:spcPts val="0"/>
              </a:spcBef>
            </a:pPr>
            <a:r>
              <a:rPr lang="fr-FR" sz="2000" b="1" dirty="0">
                <a:latin typeface="Liberation Sans" pitchFamily="18"/>
                <a:ea typeface="Noto Sans CJK SC" pitchFamily="2"/>
                <a:cs typeface="Lohit Devanagari" pitchFamily="2"/>
              </a:rPr>
              <a:t>Le compte n’y est pas </a:t>
            </a:r>
            <a:r>
              <a:rPr lang="fr-FR" sz="2400" b="1" dirty="0">
                <a:solidFill>
                  <a:srgbClr val="000000"/>
                </a:solidFill>
                <a:latin typeface="Calibri" pitchFamily="18"/>
                <a:ea typeface="Noto Sans CJK SC" pitchFamily="2"/>
                <a:cs typeface="Lohit Devanagari" pitchFamily="2"/>
              </a:rPr>
              <a:t>pour maintenir le taux d’encadrement !</a:t>
            </a:r>
          </a:p>
          <a:p>
            <a:pPr lvl="0" algn="ctr" hangingPunct="0">
              <a:lnSpc>
                <a:spcPct val="100000"/>
              </a:lnSpc>
              <a:spcBef>
                <a:spcPts val="0"/>
              </a:spcBef>
            </a:pPr>
            <a:endParaRPr lang="fr-FR" sz="2000" dirty="0">
              <a:latin typeface="Liberation Sans" pitchFamily="18"/>
              <a:ea typeface="Noto Sans CJK SC" pitchFamily="2"/>
              <a:cs typeface="Lohit Devanagari" pitchFamily="2"/>
            </a:endParaRPr>
          </a:p>
          <a:p>
            <a:pPr lvl="0" algn="ctr" hangingPunct="0"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latin typeface="Liberation Sans" pitchFamily="18"/>
                <a:ea typeface="Noto Sans CJK SC" pitchFamily="2"/>
                <a:cs typeface="Lohit Devanagari" pitchFamily="2"/>
              </a:rPr>
              <a:t>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FE9C84-3053-48CC-8258-35C94B83A8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r="285"/>
          <a:stretch/>
        </p:blipFill>
        <p:spPr>
          <a:xfrm>
            <a:off x="10259568" y="224925"/>
            <a:ext cx="1554242" cy="9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FFFFFF"/>
                </a:solidFill>
              </a:rPr>
              <a:t>TOUS EN GREVE LE 26 JANVIER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DC77D7D4-183F-4E42-B8CA-E19EB960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1" y="319278"/>
            <a:ext cx="5029200" cy="17739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FF0000"/>
                </a:solidFill>
              </a:rPr>
              <a:t>POSTES</a:t>
            </a:r>
          </a:p>
          <a:p>
            <a:pPr marL="0" indent="0">
              <a:buNone/>
            </a:pPr>
            <a:endParaRPr lang="fr-FR" sz="2400" b="1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99" y="3082226"/>
            <a:ext cx="5166360" cy="30094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41" y="3356233"/>
            <a:ext cx="5029200" cy="246139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97143" y="2656306"/>
            <a:ext cx="4049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67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TOUS EN GREVE LE 26 JANVIER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000000"/>
                </a:solidFill>
              </a:rPr>
              <a:t>Un </a:t>
            </a:r>
            <a:r>
              <a:rPr lang="en-US" b="1" u="sng" dirty="0" err="1">
                <a:solidFill>
                  <a:srgbClr val="000000"/>
                </a:solidFill>
              </a:rPr>
              <a:t>bilan</a:t>
            </a:r>
            <a:r>
              <a:rPr lang="en-US" b="1" u="sng" dirty="0">
                <a:solidFill>
                  <a:srgbClr val="000000"/>
                </a:solidFill>
              </a:rPr>
              <a:t> </a:t>
            </a:r>
            <a:r>
              <a:rPr lang="en-US" b="1" u="sng" dirty="0" err="1">
                <a:solidFill>
                  <a:srgbClr val="000000"/>
                </a:solidFill>
              </a:rPr>
              <a:t>alarmant</a:t>
            </a:r>
            <a:r>
              <a:rPr lang="en-US" b="1" u="sng" dirty="0">
                <a:solidFill>
                  <a:srgbClr val="000000"/>
                </a:solidFill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>
                <a:solidFill>
                  <a:srgbClr val="000000"/>
                </a:solidFill>
              </a:rPr>
              <a:t>Suppression des </a:t>
            </a:r>
            <a:r>
              <a:rPr lang="en-US" b="1" dirty="0" err="1">
                <a:solidFill>
                  <a:srgbClr val="000000"/>
                </a:solidFill>
              </a:rPr>
              <a:t>groupes</a:t>
            </a:r>
            <a:r>
              <a:rPr lang="en-US" b="1" dirty="0">
                <a:solidFill>
                  <a:srgbClr val="000000"/>
                </a:solidFill>
              </a:rPr>
              <a:t> classes </a:t>
            </a:r>
            <a:r>
              <a:rPr lang="en-US" dirty="0">
                <a:solidFill>
                  <a:srgbClr val="000000"/>
                </a:solidFill>
              </a:rPr>
              <a:t>: multiplication des </a:t>
            </a:r>
            <a:r>
              <a:rPr lang="en-US" b="1" dirty="0">
                <a:solidFill>
                  <a:srgbClr val="000000"/>
                </a:solidFill>
              </a:rPr>
              <a:t>brassages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élèves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 err="1">
                <a:solidFill>
                  <a:srgbClr val="000000"/>
                </a:solidFill>
              </a:rPr>
              <a:t>individualisation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parcours</a:t>
            </a:r>
            <a:r>
              <a:rPr lang="en-US" dirty="0">
                <a:solidFill>
                  <a:srgbClr val="000000"/>
                </a:solidFill>
              </a:rPr>
              <a:t>, entre-aide et collaboration entre </a:t>
            </a:r>
            <a:r>
              <a:rPr lang="en-US" dirty="0" err="1">
                <a:solidFill>
                  <a:srgbClr val="000000"/>
                </a:solidFill>
              </a:rPr>
              <a:t>élèves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devenues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impossibles</a:t>
            </a: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 err="1">
                <a:solidFill>
                  <a:srgbClr val="000000"/>
                </a:solidFill>
              </a:rPr>
              <a:t>Equipes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pédagogiques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atomisées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jusqu’à</a:t>
            </a:r>
            <a:r>
              <a:rPr lang="en-US" dirty="0">
                <a:solidFill>
                  <a:srgbClr val="000000"/>
                </a:solidFill>
              </a:rPr>
              <a:t> 35 profs </a:t>
            </a:r>
            <a:r>
              <a:rPr lang="en-US" dirty="0" err="1">
                <a:solidFill>
                  <a:srgbClr val="000000"/>
                </a:solidFill>
              </a:rPr>
              <a:t>différents</a:t>
            </a:r>
            <a:r>
              <a:rPr lang="en-US" dirty="0">
                <a:solidFill>
                  <a:srgbClr val="000000"/>
                </a:solidFill>
              </a:rPr>
              <a:t> par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, conseils de </a:t>
            </a:r>
            <a:r>
              <a:rPr lang="en-US" dirty="0" err="1">
                <a:solidFill>
                  <a:srgbClr val="000000"/>
                </a:solidFill>
              </a:rPr>
              <a:t>classe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impossibles</a:t>
            </a:r>
            <a:r>
              <a:rPr lang="en-US" dirty="0">
                <a:solidFill>
                  <a:srgbClr val="000000"/>
                </a:solidFill>
              </a:rPr>
              <a:t> à </a:t>
            </a:r>
            <a:r>
              <a:rPr lang="en-US" dirty="0" err="1">
                <a:solidFill>
                  <a:srgbClr val="000000"/>
                </a:solidFill>
              </a:rPr>
              <a:t>tenir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suivi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élèves</a:t>
            </a:r>
            <a:r>
              <a:rPr lang="en-US" dirty="0">
                <a:solidFill>
                  <a:srgbClr val="000000"/>
                </a:solidFill>
              </a:rPr>
              <a:t> par les </a:t>
            </a:r>
            <a:r>
              <a:rPr lang="en-US" dirty="0" err="1">
                <a:solidFill>
                  <a:srgbClr val="000000"/>
                </a:solidFill>
              </a:rPr>
              <a:t>professeurs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principaux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intenable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>
                <a:solidFill>
                  <a:srgbClr val="000000"/>
                </a:solidFill>
              </a:rPr>
              <a:t>Mise </a:t>
            </a:r>
            <a:r>
              <a:rPr lang="en-US" b="1" dirty="0" err="1">
                <a:solidFill>
                  <a:srgbClr val="000000"/>
                </a:solidFill>
              </a:rPr>
              <a:t>en</a:t>
            </a:r>
            <a:r>
              <a:rPr lang="en-US" b="1" dirty="0">
                <a:solidFill>
                  <a:srgbClr val="000000"/>
                </a:solidFill>
              </a:rPr>
              <a:t> concurrence </a:t>
            </a:r>
            <a:r>
              <a:rPr lang="en-US" dirty="0">
                <a:solidFill>
                  <a:srgbClr val="000000"/>
                </a:solidFill>
              </a:rPr>
              <a:t>des </a:t>
            </a:r>
            <a:r>
              <a:rPr lang="en-US" dirty="0" err="1">
                <a:solidFill>
                  <a:srgbClr val="000000"/>
                </a:solidFill>
              </a:rPr>
              <a:t>établissements</a:t>
            </a:r>
            <a:r>
              <a:rPr lang="en-US" dirty="0">
                <a:solidFill>
                  <a:srgbClr val="000000"/>
                </a:solidFill>
              </a:rPr>
              <a:t> et des disciplines (</a:t>
            </a:r>
            <a:r>
              <a:rPr lang="en-US" dirty="0" err="1">
                <a:solidFill>
                  <a:srgbClr val="000000"/>
                </a:solidFill>
              </a:rPr>
              <a:t>financement</a:t>
            </a:r>
            <a:r>
              <a:rPr lang="en-US" dirty="0">
                <a:solidFill>
                  <a:srgbClr val="000000"/>
                </a:solidFill>
              </a:rPr>
              <a:t> des </a:t>
            </a:r>
            <a:r>
              <a:rPr lang="en-US" dirty="0" err="1">
                <a:solidFill>
                  <a:srgbClr val="000000"/>
                </a:solidFill>
              </a:rPr>
              <a:t>spécialités</a:t>
            </a:r>
            <a:r>
              <a:rPr lang="en-US" dirty="0">
                <a:solidFill>
                  <a:srgbClr val="000000"/>
                </a:solidFill>
              </a:rPr>
              <a:t> et des options).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 err="1">
                <a:solidFill>
                  <a:srgbClr val="000000"/>
                </a:solidFill>
              </a:rPr>
              <a:t>Bachotage</a:t>
            </a:r>
            <a:r>
              <a:rPr lang="en-US" b="1" dirty="0">
                <a:solidFill>
                  <a:srgbClr val="000000"/>
                </a:solidFill>
              </a:rPr>
              <a:t> permanent </a:t>
            </a:r>
            <a:r>
              <a:rPr lang="en-US" dirty="0" err="1">
                <a:solidFill>
                  <a:srgbClr val="000000"/>
                </a:solidFill>
              </a:rPr>
              <a:t>lié</a:t>
            </a:r>
            <a:r>
              <a:rPr lang="en-US" dirty="0">
                <a:solidFill>
                  <a:srgbClr val="000000"/>
                </a:solidFill>
              </a:rPr>
              <a:t> au </a:t>
            </a:r>
            <a:r>
              <a:rPr lang="en-US" dirty="0" err="1">
                <a:solidFill>
                  <a:srgbClr val="000000"/>
                </a:solidFill>
              </a:rPr>
              <a:t>contrôle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continu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phénomène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accentué</a:t>
            </a:r>
            <a:r>
              <a:rPr lang="en-US" dirty="0">
                <a:solidFill>
                  <a:srgbClr val="000000"/>
                </a:solidFill>
              </a:rPr>
              <a:t> par les 40% de </a:t>
            </a:r>
            <a:r>
              <a:rPr lang="en-US" dirty="0" err="1">
                <a:solidFill>
                  <a:srgbClr val="000000"/>
                </a:solidFill>
              </a:rPr>
              <a:t>contrôle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continu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2021.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b="1" dirty="0">
                <a:solidFill>
                  <a:srgbClr val="000000"/>
                </a:solidFill>
              </a:rPr>
              <a:t>Un </a:t>
            </a:r>
            <a:r>
              <a:rPr lang="en-US" b="1" dirty="0" err="1">
                <a:solidFill>
                  <a:srgbClr val="000000"/>
                </a:solidFill>
              </a:rPr>
              <a:t>baccalauréat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inégalitaire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soumis</a:t>
            </a:r>
            <a:r>
              <a:rPr lang="en-US" dirty="0">
                <a:solidFill>
                  <a:srgbClr val="000000"/>
                </a:solidFill>
              </a:rPr>
              <a:t> aux </a:t>
            </a:r>
            <a:r>
              <a:rPr lang="en-US" dirty="0" err="1">
                <a:solidFill>
                  <a:srgbClr val="000000"/>
                </a:solidFill>
              </a:rPr>
              <a:t>bidouillages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locaux</a:t>
            </a:r>
            <a:r>
              <a:rPr lang="en-US" dirty="0">
                <a:solidFill>
                  <a:srgbClr val="000000"/>
                </a:solidFill>
              </a:rPr>
              <a:t> et à la pression de la </a:t>
            </a:r>
            <a:r>
              <a:rPr lang="en-US" dirty="0" err="1">
                <a:solidFill>
                  <a:srgbClr val="000000"/>
                </a:solidFill>
              </a:rPr>
              <a:t>hiérarchie</a:t>
            </a:r>
            <a:r>
              <a:rPr lang="en-US" dirty="0">
                <a:solidFill>
                  <a:srgbClr val="000000"/>
                </a:solidFill>
              </a:rPr>
              <a:t> sur </a:t>
            </a:r>
            <a:r>
              <a:rPr lang="en-US" dirty="0" err="1">
                <a:solidFill>
                  <a:srgbClr val="000000"/>
                </a:solidFill>
              </a:rPr>
              <a:t>l’évaluation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permanente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6750" y="1093244"/>
            <a:ext cx="462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3600" b="1" dirty="0">
                <a:solidFill>
                  <a:srgbClr val="FF0000"/>
                </a:solidFill>
              </a:rPr>
              <a:t>REFORME DU LYCEE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82084F3-A214-4CA0-A85F-DD4F94CFA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14" y="0"/>
            <a:ext cx="1423613" cy="8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77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37811</TotalTime>
  <Words>929</Words>
  <Application>Microsoft Office PowerPoint</Application>
  <PresentationFormat>Grand écran</PresentationFormat>
  <Paragraphs>111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Liberation Sans</vt:lpstr>
      <vt:lpstr>Thème Office</vt:lpstr>
      <vt:lpstr>Présentation PowerPoint</vt:lpstr>
      <vt:lpstr>TOUS EN GREVE LE 26 JANVIER</vt:lpstr>
      <vt:lpstr>TOUS EN GREVE LE 26 JANVIER</vt:lpstr>
      <vt:lpstr>TOUS EN GREVE LE 26 JANVIER</vt:lpstr>
      <vt:lpstr>TOUS EN GREVE LE 26 JANVIER</vt:lpstr>
      <vt:lpstr>TOUS EN GREVE LE 26 JANVIER</vt:lpstr>
      <vt:lpstr> POSTES DANS L’ACADEMIE DE GRENOBLE </vt:lpstr>
      <vt:lpstr>TOUS EN GREVE LE 26 JANVIER</vt:lpstr>
      <vt:lpstr>TOUS EN GREVE LE 26 JANVIER</vt:lpstr>
      <vt:lpstr>TOUS EN GREVE LE 26 JANVIER REFORME DU LYCEE </vt:lpstr>
      <vt:lpstr>TOUS EN GREVE LE 26 JANVIER COLLEGE </vt:lpstr>
      <vt:lpstr>TOUS EN GREVE LE 26 JANVIER COLLEGE</vt:lpstr>
      <vt:lpstr>TOUS EN GREVE LE 26 JANVIER EDUCATION PRIORITAIRE</vt:lpstr>
      <vt:lpstr>TOUS EN GREVE LE 26 JANVIER</vt:lpstr>
      <vt:lpstr>TOUS EN GREVE LE 26 JANVIER</vt:lpstr>
      <vt:lpstr>TOUS EN GREVE LE 26 JANVIER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TOUS E  GREVE LE 26 JANVIER</dc:title>
  <dc:creator>Sonia Mollet</dc:creator>
  <cp:lastModifiedBy>stephane troszczynski</cp:lastModifiedBy>
  <cp:revision>14</cp:revision>
  <dcterms:created xsi:type="dcterms:W3CDTF">2021-01-08T14:26:45Z</dcterms:created>
  <dcterms:modified xsi:type="dcterms:W3CDTF">2021-01-12T19:07:56Z</dcterms:modified>
</cp:coreProperties>
</file>