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8" r:id="rId1"/>
  </p:sldMasterIdLst>
  <p:notesMasterIdLst>
    <p:notesMasterId r:id="rId32"/>
  </p:notesMasterIdLst>
  <p:handoutMasterIdLst>
    <p:handoutMasterId r:id="rId33"/>
  </p:handoutMasterIdLst>
  <p:sldIdLst>
    <p:sldId id="256" r:id="rId2"/>
    <p:sldId id="310" r:id="rId3"/>
    <p:sldId id="311" r:id="rId4"/>
    <p:sldId id="309" r:id="rId5"/>
    <p:sldId id="300" r:id="rId6"/>
    <p:sldId id="301" r:id="rId7"/>
    <p:sldId id="302" r:id="rId8"/>
    <p:sldId id="303" r:id="rId9"/>
    <p:sldId id="304" r:id="rId10"/>
    <p:sldId id="305" r:id="rId11"/>
    <p:sldId id="296" r:id="rId12"/>
    <p:sldId id="297" r:id="rId13"/>
    <p:sldId id="308" r:id="rId14"/>
    <p:sldId id="257" r:id="rId15"/>
    <p:sldId id="286" r:id="rId16"/>
    <p:sldId id="279" r:id="rId17"/>
    <p:sldId id="285" r:id="rId18"/>
    <p:sldId id="287" r:id="rId19"/>
    <p:sldId id="288" r:id="rId20"/>
    <p:sldId id="258" r:id="rId21"/>
    <p:sldId id="271" r:id="rId22"/>
    <p:sldId id="262" r:id="rId23"/>
    <p:sldId id="291" r:id="rId24"/>
    <p:sldId id="263" r:id="rId25"/>
    <p:sldId id="272" r:id="rId26"/>
    <p:sldId id="269" r:id="rId27"/>
    <p:sldId id="264" r:id="rId28"/>
    <p:sldId id="290" r:id="rId29"/>
    <p:sldId id="281" r:id="rId30"/>
    <p:sldId id="282" r:id="rId31"/>
  </p:sldIdLst>
  <p:sldSz cx="9144000" cy="6858000" type="screen4x3"/>
  <p:notesSz cx="6858000" cy="9144000"/>
  <p:defaultTextStyle>
    <a:defPPr>
      <a:defRPr lang="fr-FR"/>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70" d="100"/>
          <a:sy n="70" d="100"/>
        </p:scale>
        <p:origin x="-1866" y="12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950481E6-471D-A441-BBAB-DCE4508E966E}" type="datetimeFigureOut">
              <a:rPr lang="fr-FR"/>
              <a:pPr>
                <a:defRPr/>
              </a:pPr>
              <a:t>06/03/2018</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5728056-CE2C-894F-80F5-A3130A989B83}" type="slidenum">
              <a:rPr lang="fr-FR"/>
              <a:pPr>
                <a:defRPr/>
              </a:pPr>
              <a:t>‹N°›</a:t>
            </a:fld>
            <a:endParaRPr lang="fr-FR"/>
          </a:p>
        </p:txBody>
      </p:sp>
    </p:spTree>
    <p:extLst>
      <p:ext uri="{BB962C8B-B14F-4D97-AF65-F5344CB8AC3E}">
        <p14:creationId xmlns:p14="http://schemas.microsoft.com/office/powerpoint/2010/main" val="687011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pPr>
              <a:defRPr/>
            </a:pPr>
            <a:fld id="{862879E5-8078-1649-8476-8C2E00474B79}" type="datetimeFigureOut">
              <a:rPr lang="fr-FR"/>
              <a:pPr>
                <a:defRPr/>
              </a:pPr>
              <a:t>06/03/2018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pPr>
              <a:defRPr/>
            </a:pPr>
            <a:fld id="{5F1E9406-EF9A-1E42-9A0B-B4A88AC5CA89}" type="slidenum">
              <a:rPr lang="fr-FR"/>
              <a:pPr>
                <a:defRPr/>
              </a:pPr>
              <a:t>‹N°›</a:t>
            </a:fld>
            <a:endParaRPr lang="fr-FR"/>
          </a:p>
        </p:txBody>
      </p:sp>
    </p:spTree>
    <p:extLst>
      <p:ext uri="{BB962C8B-B14F-4D97-AF65-F5344CB8AC3E}">
        <p14:creationId xmlns:p14="http://schemas.microsoft.com/office/powerpoint/2010/main" val="2837667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dirty="0" smtClean="0">
                <a:latin typeface="Calibri" charset="0"/>
              </a:rPr>
              <a:t>Les retraites, </a:t>
            </a:r>
            <a:r>
              <a:rPr lang="fr-FR" smtClean="0">
                <a:latin typeface="Calibri" charset="0"/>
              </a:rPr>
              <a:t>un enjeu d</a:t>
            </a:r>
            <a:r>
              <a:rPr lang="fr-FR" baseline="0" smtClean="0">
                <a:latin typeface="Calibri" charset="0"/>
              </a:rPr>
              <a:t> </a:t>
            </a:r>
            <a:r>
              <a:rPr lang="fr-FR" baseline="0" dirty="0" smtClean="0">
                <a:latin typeface="Calibri" charset="0"/>
              </a:rPr>
              <a:t>‘avenir.</a:t>
            </a:r>
          </a:p>
          <a:p>
            <a:r>
              <a:rPr lang="fr-FR" dirty="0" smtClean="0">
                <a:latin typeface="Calibri" charset="0"/>
              </a:rPr>
              <a:t>Les </a:t>
            </a:r>
            <a:r>
              <a:rPr lang="fr-FR" dirty="0">
                <a:latin typeface="Calibri" charset="0"/>
              </a:rPr>
              <a:t>réformes successives de 1993, 2003, 2010 et 2012 n</a:t>
            </a:r>
            <a:r>
              <a:rPr lang="ja-JP" altLang="fr-FR" dirty="0">
                <a:latin typeface="Calibri" charset="0"/>
              </a:rPr>
              <a:t>’</a:t>
            </a:r>
            <a:r>
              <a:rPr lang="fr-FR" altLang="ja-JP" dirty="0">
                <a:latin typeface="Calibri" charset="0"/>
              </a:rPr>
              <a:t>ont pas calmé les ardeurs « réformatrices ».</a:t>
            </a:r>
          </a:p>
          <a:p>
            <a:r>
              <a:rPr lang="fr-FR" dirty="0">
                <a:latin typeface="Calibri" charset="0"/>
              </a:rPr>
              <a:t>On peut se demander d’emblée ce qui légitime une nouvelle réforme, alors même que chaque réforme précédente était censée « résoudre la question une bonne fois pour toutes ».</a:t>
            </a:r>
          </a:p>
          <a:p>
            <a:r>
              <a:rPr lang="fr-FR" dirty="0">
                <a:latin typeface="Calibri" charset="0"/>
              </a:rPr>
              <a:t>Les nombreuses réformes visent à remettre en cause le système et à faire converger retraites de la Fonction publique et retraites des autres régimes</a:t>
            </a:r>
          </a:p>
        </p:txBody>
      </p:sp>
      <p:sp>
        <p:nvSpPr>
          <p:cNvPr id="17411"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BCF9D44-CBF7-9A4B-9E84-9B943ED8DFE6}" type="slidenum">
              <a:rPr lang="fr-FR" sz="1200">
                <a:latin typeface="Calibri" charset="0"/>
              </a:rPr>
              <a:pPr eaLnBrk="1" hangingPunct="1"/>
              <a:t>1</a:t>
            </a:fld>
            <a:endParaRPr lang="fr-FR" sz="1200">
              <a:latin typeface="Calibri" charset="0"/>
            </a:endParaRPr>
          </a:p>
        </p:txBody>
      </p:sp>
    </p:spTree>
    <p:extLst>
      <p:ext uri="{BB962C8B-B14F-4D97-AF65-F5344CB8AC3E}">
        <p14:creationId xmlns:p14="http://schemas.microsoft.com/office/powerpoint/2010/main" val="87420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20000"/>
          </a:bodyPr>
          <a:lstStyle/>
          <a:p>
            <a:r>
              <a:rPr lang="fr-FR" dirty="0" smtClean="0"/>
              <a:t>Il faut donc comprendre quels étaient les objectifs réels des</a:t>
            </a:r>
            <a:r>
              <a:rPr lang="fr-FR" baseline="0" dirty="0" smtClean="0"/>
              <a:t> réformes.</a:t>
            </a:r>
          </a:p>
          <a:p>
            <a:r>
              <a:rPr lang="fr-FR" baseline="0" dirty="0" smtClean="0"/>
              <a:t>Réduire les dépenses publiques, ouvrir un champ à la capitalisation, aux assurances privées…</a:t>
            </a:r>
          </a:p>
          <a:p>
            <a:r>
              <a:rPr lang="fr-FR" baseline="0" dirty="0" smtClean="0"/>
              <a:t>Les aspirations de la population ont-elles changé ?</a:t>
            </a:r>
          </a:p>
          <a:p>
            <a:r>
              <a:rPr lang="fr-FR" baseline="0" dirty="0" smtClean="0"/>
              <a:t>Comment y répondra-t-on ? Avec quelles valeurs ?</a:t>
            </a:r>
          </a:p>
          <a:p>
            <a:r>
              <a:rPr lang="fr-FR" baseline="0" dirty="0" smtClean="0"/>
              <a:t>CCL empruntée à Bruno Palier (La réforme des retraites, Que sais-je ? 2012)</a:t>
            </a:r>
          </a:p>
          <a:p>
            <a:pPr algn="l"/>
            <a:r>
              <a:rPr lang="fr-FR" baseline="0" dirty="0" smtClean="0"/>
              <a:t>« La baisse programmée des retraites va sans doute impliquer à terme un retour de la pauvreté et des inégalités fortes chez les personnes âgées. » </a:t>
            </a:r>
          </a:p>
          <a:p>
            <a:pPr algn="l"/>
            <a:r>
              <a:rPr lang="fr-FR" baseline="0" dirty="0" smtClean="0"/>
              <a:t>« Tous ceux qui n’ont pas accès à l’épargne retraite, les travailleurs à temps partiel, ceux qui touchent les plus bas salaires et les personnes ayant subi de nombreuses interruptions de carrière (principalement des femmes) seront encore une fois les principaux perdants ».</a:t>
            </a:r>
            <a:endParaRPr lang="fr-FR" dirty="0" smtClean="0"/>
          </a:p>
          <a:p>
            <a:endParaRPr lang="fr-FR" dirty="0" smtClean="0"/>
          </a:p>
          <a:p>
            <a:endParaRPr lang="fr-FR" dirty="0" smtClean="0"/>
          </a:p>
          <a:p>
            <a:r>
              <a:rPr lang="fr-FR" dirty="0" smtClean="0"/>
              <a:t>1987: Une réforme</a:t>
            </a:r>
            <a:r>
              <a:rPr lang="fr-FR" baseline="0" dirty="0" smtClean="0"/>
              <a:t> qui parait technique mais qui aura un impact considérable sur le niveau des pensions : elle induit une baisse de 20% à la liquidation des pensions et 20% sur 25 ans sur les pensions en paiement.</a:t>
            </a:r>
          </a:p>
          <a:p>
            <a:r>
              <a:rPr lang="fr-FR" baseline="0" dirty="0" smtClean="0"/>
              <a:t>D’autant que les accords AGIRC ARRCO au motif de sauvegarder le paritarisme utilisent les mêmes mécanismes et amplifient la baisse. Au fur et à mesure, le patronat refusant d’augmenter les cotisations, le taux de rendement est divisé par 2 entre 1960 (1€ de cotisation </a:t>
            </a:r>
            <a:r>
              <a:rPr lang="fr-FR" baseline="0" dirty="0" err="1" smtClean="0"/>
              <a:t>correspodait</a:t>
            </a:r>
            <a:r>
              <a:rPr lang="fr-FR" baseline="0" dirty="0" smtClean="0"/>
              <a:t> à 0,15€ de pension) à 2009 (1€ cotisé correspond alors à 0,07€ de pension).</a:t>
            </a:r>
          </a:p>
          <a:p>
            <a:endParaRPr lang="fr-FR" baseline="0" dirty="0" smtClean="0"/>
          </a:p>
          <a:p>
            <a:r>
              <a:rPr lang="fr-FR" dirty="0" smtClean="0"/>
              <a:t>Loi du 22 juillet</a:t>
            </a:r>
            <a:r>
              <a:rPr lang="fr-FR" baseline="0" dirty="0" smtClean="0"/>
              <a:t> : très peu de temps après l’installation du </a:t>
            </a:r>
            <a:r>
              <a:rPr lang="fr-FR" baseline="0" dirty="0" err="1" smtClean="0"/>
              <a:t>gvt</a:t>
            </a:r>
            <a:r>
              <a:rPr lang="fr-FR" baseline="0" dirty="0" smtClean="0"/>
              <a:t>  issu de l’élection législative de 1993. Au cours de l’été, elle rend difficile la réaction syndicale d’autant que les mesures n’impactent pas les générations proches de la retraite.</a:t>
            </a:r>
          </a:p>
          <a:p>
            <a:r>
              <a:rPr lang="fr-FR" baseline="0" dirty="0" smtClean="0"/>
              <a:t>La progressivité des mesures est une difficulté redoutable. Les plus proches de la retraite les plus attentifs au sujet sont les moins impactés.</a:t>
            </a:r>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5F1E9406-EF9A-1E42-9A0B-B4A88AC5CA89}" type="slidenum">
              <a:rPr lang="fr-FR" smtClean="0"/>
              <a:pPr>
                <a:defRPr/>
              </a:pPr>
              <a:t>10</a:t>
            </a:fld>
            <a:endParaRPr lang="fr-FR"/>
          </a:p>
        </p:txBody>
      </p:sp>
    </p:spTree>
    <p:extLst>
      <p:ext uri="{BB962C8B-B14F-4D97-AF65-F5344CB8AC3E}">
        <p14:creationId xmlns:p14="http://schemas.microsoft.com/office/powerpoint/2010/main" val="2911106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55000" lnSpcReduction="20000"/>
          </a:bodyPr>
          <a:lstStyle/>
          <a:p>
            <a:pPr>
              <a:buNone/>
            </a:pPr>
            <a:r>
              <a:rPr lang="fr-FR" dirty="0" smtClean="0"/>
              <a:t>2003: Fillon</a:t>
            </a:r>
          </a:p>
          <a:p>
            <a:pPr>
              <a:buNone/>
            </a:pPr>
            <a:r>
              <a:rPr lang="fr-FR" dirty="0" smtClean="0"/>
              <a:t> Concerne essentiellement le code des pensions mais complète ponctuellement la réforme Balladur.</a:t>
            </a:r>
          </a:p>
          <a:p>
            <a:pPr>
              <a:buNone/>
            </a:pPr>
            <a:r>
              <a:rPr lang="fr-FR" dirty="0" smtClean="0"/>
              <a:t>Pour le code des pensions</a:t>
            </a:r>
          </a:p>
          <a:p>
            <a:pPr lvl="1"/>
            <a:r>
              <a:rPr lang="fr-FR" dirty="0" smtClean="0"/>
              <a:t>Passage de 37,5 annuités à 40 </a:t>
            </a:r>
          </a:p>
          <a:p>
            <a:pPr lvl="1"/>
            <a:r>
              <a:rPr lang="fr-FR" dirty="0" smtClean="0"/>
              <a:t>Création d’une décote  et de la surcote</a:t>
            </a:r>
          </a:p>
          <a:p>
            <a:pPr lvl="1"/>
            <a:r>
              <a:rPr lang="fr-FR" dirty="0" smtClean="0"/>
              <a:t>Revalorisation des pensions sur les prix.</a:t>
            </a:r>
          </a:p>
          <a:p>
            <a:pPr lvl="1"/>
            <a:r>
              <a:rPr lang="fr-FR" dirty="0" smtClean="0"/>
              <a:t>Réforme de la bonification pour enfant.</a:t>
            </a:r>
          </a:p>
          <a:p>
            <a:pPr>
              <a:buNone/>
            </a:pPr>
            <a:r>
              <a:rPr lang="fr-FR" dirty="0" smtClean="0"/>
              <a:t>Création de l’ERAFP.</a:t>
            </a:r>
          </a:p>
          <a:p>
            <a:pPr>
              <a:buNone/>
            </a:pPr>
            <a:endParaRPr lang="fr-FR" dirty="0" smtClean="0"/>
          </a:p>
          <a:p>
            <a:r>
              <a:rPr lang="fr-FR" dirty="0" smtClean="0"/>
              <a:t>Le </a:t>
            </a:r>
            <a:r>
              <a:rPr lang="fr-FR" dirty="0" err="1" smtClean="0"/>
              <a:t>gvt</a:t>
            </a:r>
            <a:r>
              <a:rPr lang="fr-FR" dirty="0" smtClean="0"/>
              <a:t> admet un effort</a:t>
            </a:r>
            <a:r>
              <a:rPr lang="fr-FR" baseline="0" dirty="0" smtClean="0"/>
              <a:t> important demandé aux fonctionnaires.</a:t>
            </a:r>
          </a:p>
          <a:p>
            <a:r>
              <a:rPr lang="fr-FR" baseline="0" dirty="0" smtClean="0"/>
              <a:t>Les premières grèves et manifestations sont unitaires (avril).</a:t>
            </a:r>
          </a:p>
          <a:p>
            <a:r>
              <a:rPr lang="fr-FR" baseline="0" dirty="0" smtClean="0"/>
              <a:t>Mais le 15 mai après de discrètes négociations, et certaines concessions le </a:t>
            </a:r>
            <a:r>
              <a:rPr lang="fr-FR" baseline="0" dirty="0" err="1" smtClean="0"/>
              <a:t>gvt</a:t>
            </a:r>
            <a:r>
              <a:rPr lang="fr-FR" baseline="0" dirty="0" smtClean="0"/>
              <a:t> obtient un accord avec CFDT et CGC.</a:t>
            </a:r>
          </a:p>
          <a:p>
            <a:r>
              <a:rPr lang="fr-FR" baseline="0" dirty="0" smtClean="0"/>
              <a:t>Les concessions : réduction de la décote du secteur privé qui atteignait un niveau indéfendable et dispositif carrières longues.</a:t>
            </a:r>
          </a:p>
          <a:p>
            <a:r>
              <a:rPr lang="fr-FR" baseline="0" dirty="0" smtClean="0"/>
              <a:t>Les enseignants sont très fortement mobilisés, et les fonctionnaires in fine divisés avec la création de la RAFP.</a:t>
            </a:r>
          </a:p>
          <a:p>
            <a:r>
              <a:rPr lang="fr-FR" dirty="0" smtClean="0"/>
              <a:t>Avec la création du « droit à l’information », l’encouragement à l’épargne retraite</a:t>
            </a:r>
          </a:p>
          <a:p>
            <a:pPr lvl="1"/>
            <a:r>
              <a:rPr lang="fr-FR" dirty="0" smtClean="0"/>
              <a:t>Des plans collectifs</a:t>
            </a:r>
          </a:p>
          <a:p>
            <a:pPr lvl="1"/>
            <a:r>
              <a:rPr lang="fr-FR" dirty="0" smtClean="0"/>
              <a:t>Ou individuels</a:t>
            </a:r>
          </a:p>
          <a:p>
            <a:pPr lvl="1"/>
            <a:endParaRPr lang="fr-FR" dirty="0" smtClean="0"/>
          </a:p>
          <a:p>
            <a:pPr>
              <a:buNone/>
            </a:pPr>
            <a:r>
              <a:rPr lang="fr-FR" dirty="0" smtClean="0"/>
              <a:t>Une épargne favorisée par des dispositifs fiscaux.</a:t>
            </a:r>
          </a:p>
          <a:p>
            <a:pPr>
              <a:buNone/>
            </a:pPr>
            <a:endParaRPr lang="fr-FR" dirty="0" smtClean="0"/>
          </a:p>
          <a:p>
            <a:r>
              <a:rPr lang="fr-FR" dirty="0" smtClean="0"/>
              <a:t>La baisse des pensions est programmée.</a:t>
            </a:r>
          </a:p>
          <a:p>
            <a:r>
              <a:rPr lang="fr-FR" dirty="0" smtClean="0"/>
              <a:t>Les inégalités entre retraités accrues.</a:t>
            </a:r>
          </a:p>
          <a:p>
            <a:endParaRPr lang="fr-FR" dirty="0" smtClean="0"/>
          </a:p>
          <a:p>
            <a:r>
              <a:rPr lang="fr-FR" dirty="0" smtClean="0"/>
              <a:t>2007 : réforme des régimes spéciaux</a:t>
            </a:r>
          </a:p>
          <a:p>
            <a:endParaRPr lang="fr-FR" dirty="0" smtClean="0"/>
          </a:p>
          <a:p>
            <a:r>
              <a:rPr lang="fr-FR" dirty="0" smtClean="0"/>
              <a:t>2010: Recul des bornes 60-65 ans vers 62-67 ans. Progressivité raccourcie en 2011.</a:t>
            </a:r>
          </a:p>
          <a:p>
            <a:r>
              <a:rPr lang="fr-FR" dirty="0" smtClean="0"/>
              <a:t>Mise des minima sous conditions de ressources</a:t>
            </a:r>
          </a:p>
          <a:p>
            <a:r>
              <a:rPr lang="fr-FR" dirty="0" smtClean="0"/>
              <a:t>Augmentation de la retenue pour pension des fonctionnaires au prétexte d’alignement.</a:t>
            </a:r>
          </a:p>
          <a:p>
            <a:r>
              <a:rPr lang="fr-FR" dirty="0" smtClean="0"/>
              <a:t>Fonctionnaires : fin du départ anticipé pour les parents de trois enfants.</a:t>
            </a:r>
          </a:p>
          <a:p>
            <a:r>
              <a:rPr lang="fr-FR" dirty="0" smtClean="0"/>
              <a:t>Contexte de crise.</a:t>
            </a:r>
          </a:p>
          <a:p>
            <a:r>
              <a:rPr lang="fr-FR" dirty="0" smtClean="0"/>
              <a:t>Le recul des bornes d’âge, c’est aussi la baisse</a:t>
            </a:r>
            <a:r>
              <a:rPr lang="fr-FR" baseline="0" dirty="0" smtClean="0"/>
              <a:t> des pensions.</a:t>
            </a:r>
          </a:p>
          <a:p>
            <a:r>
              <a:rPr lang="fr-FR" baseline="0" dirty="0" smtClean="0"/>
              <a:t>Unité syndicale (si elle admet l’allongement, la CFDT fait du droit à partir à 60 ans pour ceux qui ont commencé à travailler tôt son axe de bataille). Mouvement social le plus important de la dernière période.</a:t>
            </a:r>
          </a:p>
          <a:p>
            <a:r>
              <a:rPr lang="fr-FR" baseline="0" dirty="0" smtClean="0"/>
              <a:t>Loi du 9 novembre (préparation de la présidentielle ?)</a:t>
            </a:r>
          </a:p>
          <a:p>
            <a:endParaRPr lang="fr-FR" dirty="0" smtClean="0"/>
          </a:p>
          <a:p>
            <a:endParaRPr lang="fr-FR" dirty="0" smtClean="0"/>
          </a:p>
          <a:p>
            <a:pPr>
              <a:buNone/>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5F1E9406-EF9A-1E42-9A0B-B4A88AC5CA89}" type="slidenum">
              <a:rPr lang="fr-FR" smtClean="0"/>
              <a:pPr>
                <a:defRPr/>
              </a:pPr>
              <a:t>11</a:t>
            </a:fld>
            <a:endParaRPr lang="fr-FR"/>
          </a:p>
        </p:txBody>
      </p:sp>
    </p:spTree>
    <p:extLst>
      <p:ext uri="{BB962C8B-B14F-4D97-AF65-F5344CB8AC3E}">
        <p14:creationId xmlns:p14="http://schemas.microsoft.com/office/powerpoint/2010/main" val="2826296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Compte personnel pénibilité</a:t>
            </a:r>
          </a:p>
          <a:p>
            <a:r>
              <a:rPr lang="fr-FR" dirty="0" smtClean="0"/>
              <a:t>Des mesures complémentaires (validation d’un trimestre, handicap)</a:t>
            </a:r>
          </a:p>
          <a:p>
            <a:r>
              <a:rPr lang="fr-FR" dirty="0" smtClean="0"/>
              <a:t>Augmentation des cotisations et retenues de 0,3 point (ouvrière et patronale) jusqu'en 2017</a:t>
            </a:r>
          </a:p>
          <a:p>
            <a:endParaRPr lang="fr-FR" dirty="0"/>
          </a:p>
        </p:txBody>
      </p:sp>
      <p:sp>
        <p:nvSpPr>
          <p:cNvPr id="4" name="Espace réservé du numéro de diapositive 3"/>
          <p:cNvSpPr>
            <a:spLocks noGrp="1"/>
          </p:cNvSpPr>
          <p:nvPr>
            <p:ph type="sldNum" sz="quarter" idx="10"/>
          </p:nvPr>
        </p:nvSpPr>
        <p:spPr/>
        <p:txBody>
          <a:bodyPr/>
          <a:lstStyle/>
          <a:p>
            <a:pPr>
              <a:defRPr/>
            </a:pPr>
            <a:fld id="{373C0645-FB07-4340-923A-23F45A94E581}" type="slidenum">
              <a:rPr lang="fr-FR" smtClean="0"/>
              <a:pPr>
                <a:defRPr/>
              </a:pPr>
              <a:t>13</a:t>
            </a:fld>
            <a:endParaRPr lang="fr-FR"/>
          </a:p>
        </p:txBody>
      </p:sp>
    </p:spTree>
    <p:extLst>
      <p:ext uri="{BB962C8B-B14F-4D97-AF65-F5344CB8AC3E}">
        <p14:creationId xmlns:p14="http://schemas.microsoft.com/office/powerpoint/2010/main" val="458613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CD64D7F-899A-CB46-8831-255F166E57BA}" type="slidenum">
              <a:rPr lang="fr-FR" sz="1200">
                <a:latin typeface="Calibri" charset="0"/>
              </a:rPr>
              <a:pPr eaLnBrk="1" hangingPunct="1"/>
              <a:t>14</a:t>
            </a:fld>
            <a:endParaRPr lang="fr-FR" sz="1200">
              <a:latin typeface="Calibri" charset="0"/>
            </a:endParaRPr>
          </a:p>
        </p:txBody>
      </p:sp>
      <p:sp>
        <p:nvSpPr>
          <p:cNvPr id="25603" name="Rectangle 1"/>
          <p:cNvSpPr>
            <a:spLocks noGrp="1" noRot="1" noChangeAspect="1" noChangeArrowheads="1" noTextEdit="1"/>
          </p:cNvSpPr>
          <p:nvPr>
            <p:ph type="sldImg"/>
          </p:nvPr>
        </p:nvSpPr>
        <p:spPr bwMode="auto">
          <a:xfrm>
            <a:off x="1141413" y="685800"/>
            <a:ext cx="4573587" cy="3430588"/>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25604" name="Rectangle 2"/>
          <p:cNvSpPr>
            <a:spLocks noGrp="1" noChangeArrowheads="1"/>
          </p:cNvSpPr>
          <p:nvPr>
            <p:ph type="body" idx="1"/>
          </p:nvPr>
        </p:nvSpPr>
        <p:spPr bwMode="auto">
          <a:xfrm>
            <a:off x="685800" y="4343400"/>
            <a:ext cx="5484813" cy="4033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fr-FR">
                <a:latin typeface="Calibri" charset="0"/>
              </a:rPr>
              <a:t>D’après les déclarations de Macron, la volonté serait plutôt de développer les comptes notionnels que le système par points.</a:t>
            </a:r>
          </a:p>
          <a:p>
            <a:endParaRPr lang="fr-FR">
              <a:latin typeface="Calibri" charset="0"/>
            </a:endParaRPr>
          </a:p>
          <a:p>
            <a:r>
              <a:rPr lang="fr-FR">
                <a:latin typeface="Calibri" charset="0"/>
              </a:rPr>
              <a:t>Aujourd’hui : système par répartition </a:t>
            </a:r>
            <a:r>
              <a:rPr lang="fr-FR" b="1">
                <a:latin typeface="Calibri" charset="0"/>
              </a:rPr>
              <a:t>à prestations définies </a:t>
            </a:r>
            <a:r>
              <a:rPr lang="fr-FR">
                <a:latin typeface="Calibri" charset="0"/>
              </a:rPr>
              <a:t>(on se constitue des droits)</a:t>
            </a:r>
          </a:p>
          <a:p>
            <a:r>
              <a:rPr lang="fr-FR">
                <a:latin typeface="Calibri" charset="0"/>
              </a:rPr>
              <a:t>Avec un  système « par points » ou « par comptes notionnels » on passerait à un système à </a:t>
            </a:r>
            <a:r>
              <a:rPr lang="fr-FR" b="1">
                <a:latin typeface="Calibri" charset="0"/>
              </a:rPr>
              <a:t>cotisations définies, </a:t>
            </a:r>
            <a:r>
              <a:rPr lang="fr-FR">
                <a:latin typeface="Calibri" charset="0"/>
              </a:rPr>
              <a:t>on sait ce qu’on cotise mais on ne sait pas ce qu’on va toucher.</a:t>
            </a:r>
            <a:endParaRPr lang="fr-FR" b="1">
              <a:latin typeface="Calibri" charset="0"/>
            </a:endParaRPr>
          </a:p>
          <a:p>
            <a:endParaRPr lang="fr-FR">
              <a:latin typeface="Calibri" charset="0"/>
            </a:endParaRPr>
          </a:p>
          <a:p>
            <a:r>
              <a:rPr lang="fr-FR">
                <a:latin typeface="Calibri" charset="0"/>
              </a:rPr>
              <a:t>Dans le système actuel, la retraite se constitue en comptabilisant des </a:t>
            </a:r>
            <a:r>
              <a:rPr lang="fr-FR" b="1">
                <a:latin typeface="Calibri" charset="0"/>
              </a:rPr>
              <a:t>annuités.</a:t>
            </a:r>
          </a:p>
          <a:p>
            <a:r>
              <a:rPr lang="fr-FR" b="1">
                <a:latin typeface="Calibri" charset="0"/>
              </a:rPr>
              <a:t>« Un euro cotisé »: dans ce système, on cotise sur l’ensemble des salaires, indemnités, primes, heures supplémentaires, alors qu’actuellement pour les fonctionnaires tout ce qui n’est pas un salaire indiciaire n’entre pas en ligne de compte dans le calcul de la pension (sauf sous forme de régime additionnel par le RAFP, mais même avec le RAFP, de nombreuses primes ne sont pas prises en compte puisque la prise en compte des primes </a:t>
            </a:r>
            <a:r>
              <a:rPr lang="fr-FR" altLang="ja-JP" b="1">
                <a:latin typeface="Calibri" charset="0"/>
              </a:rPr>
              <a:t>est plafonnée à 20% du traitement)</a:t>
            </a:r>
          </a:p>
          <a:p>
            <a:endParaRPr lang="fr-FR" b="1">
              <a:latin typeface="Calibri" charset="0"/>
            </a:endParaRPr>
          </a:p>
          <a:p>
            <a:r>
              <a:rPr lang="fr-FR" b="1">
                <a:latin typeface="Calibri" charset="0"/>
              </a:rPr>
              <a:t>Pour le dire encore autrement, on passerait d’un système à prestations définies, c’est-à-dire où le niveau des retraites est garanti </a:t>
            </a:r>
            <a:r>
              <a:rPr lang="fr-FR" b="1" i="1">
                <a:latin typeface="Calibri" charset="0"/>
              </a:rPr>
              <a:t>a priori </a:t>
            </a:r>
            <a:r>
              <a:rPr lang="fr-FR" b="1">
                <a:latin typeface="Calibri" charset="0"/>
              </a:rPr>
              <a:t>(ce qui ne veut pas dire qu’il est financé, mais justement la nation doit alors rechercher les financements pour payer les retraites) à un système où seul le niveau des recettes est fixé. Ce qui revient à faire porter tous les risques liés aux changements de contexte économique aux futurs retraités.</a:t>
            </a:r>
          </a:p>
          <a:p>
            <a:pPr eaLnBrk="1" hangingPunct="1">
              <a:spcBef>
                <a:spcPct val="0"/>
              </a:spcBef>
            </a:pPr>
            <a:endParaRPr lang="fr-FR">
              <a:latin typeface="Calibri" charset="0"/>
            </a:endParaRPr>
          </a:p>
        </p:txBody>
      </p:sp>
    </p:spTree>
    <p:extLst>
      <p:ext uri="{BB962C8B-B14F-4D97-AF65-F5344CB8AC3E}">
        <p14:creationId xmlns:p14="http://schemas.microsoft.com/office/powerpoint/2010/main" val="3190878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CA5CF11-59C2-3D47-A83A-B0105CAFE4E5}" type="slidenum">
              <a:rPr lang="fr-FR" sz="1200">
                <a:latin typeface="Calibri" charset="0"/>
              </a:rPr>
              <a:pPr eaLnBrk="1" hangingPunct="1"/>
              <a:t>15</a:t>
            </a:fld>
            <a:endParaRPr lang="fr-FR" sz="1200">
              <a:latin typeface="Calibri" charset="0"/>
            </a:endParaRPr>
          </a:p>
        </p:txBody>
      </p:sp>
      <p:sp>
        <p:nvSpPr>
          <p:cNvPr id="27651" name="Rectangle 1"/>
          <p:cNvSpPr>
            <a:spLocks noGrp="1" noRot="1" noChangeAspect="1" noChangeArrowheads="1" noTextEdit="1"/>
          </p:cNvSpPr>
          <p:nvPr>
            <p:ph type="sldImg"/>
          </p:nvPr>
        </p:nvSpPr>
        <p:spPr bwMode="auto">
          <a:xfrm>
            <a:off x="1141413" y="685800"/>
            <a:ext cx="4573587" cy="3430588"/>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27652" name="Rectangle 2"/>
          <p:cNvSpPr>
            <a:spLocks noGrp="1" noChangeArrowheads="1"/>
          </p:cNvSpPr>
          <p:nvPr>
            <p:ph type="body" idx="1"/>
          </p:nvPr>
        </p:nvSpPr>
        <p:spPr bwMode="auto">
          <a:xfrm>
            <a:off x="685800" y="4343400"/>
            <a:ext cx="5484813" cy="4033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anchor="ctr"/>
          <a:lstStyle/>
          <a:p>
            <a:pPr eaLnBrk="1" hangingPunct="1">
              <a:spcBef>
                <a:spcPct val="0"/>
              </a:spcBef>
            </a:pPr>
            <a:endParaRPr lang="fr-FR">
              <a:latin typeface="Calibri" charset="0"/>
            </a:endParaRPr>
          </a:p>
        </p:txBody>
      </p:sp>
    </p:spTree>
    <p:extLst>
      <p:ext uri="{BB962C8B-B14F-4D97-AF65-F5344CB8AC3E}">
        <p14:creationId xmlns:p14="http://schemas.microsoft.com/office/powerpoint/2010/main" val="1480424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buFont typeface="Wingdings 2" charset="0"/>
              <a:buNone/>
            </a:pPr>
            <a:r>
              <a:rPr lang="fr-FR" sz="800">
                <a:solidFill>
                  <a:srgbClr val="000000"/>
                </a:solidFill>
                <a:latin typeface="Century Gothic" charset="0"/>
              </a:rPr>
              <a:t>C’est un terme directement issu du vocabulaire des assureurs, utilisé pour désigner le fait qu’il doit exister un équilibre entre les primes payées par les assurés et les prestations reçues compte tenu de leur probabilité de risque.</a:t>
            </a:r>
          </a:p>
          <a:p>
            <a:pPr eaLnBrk="1" hangingPunct="1">
              <a:lnSpc>
                <a:spcPct val="80000"/>
              </a:lnSpc>
              <a:spcBef>
                <a:spcPct val="0"/>
              </a:spcBef>
              <a:buFont typeface="Wingdings 2" charset="0"/>
              <a:buNone/>
            </a:pPr>
            <a:endParaRPr lang="fr-FR" sz="800">
              <a:solidFill>
                <a:srgbClr val="000000"/>
              </a:solidFill>
              <a:latin typeface="Century Gothic" charset="0"/>
            </a:endParaRPr>
          </a:p>
          <a:p>
            <a:pPr eaLnBrk="1" hangingPunct="1">
              <a:lnSpc>
                <a:spcPct val="80000"/>
              </a:lnSpc>
              <a:buFont typeface="Georgia" charset="0"/>
              <a:buAutoNum type="arabicPeriod"/>
            </a:pPr>
            <a:r>
              <a:rPr lang="fr-FR" sz="800">
                <a:solidFill>
                  <a:srgbClr val="000000"/>
                </a:solidFill>
                <a:latin typeface="Century Gothic" charset="0"/>
              </a:rPr>
              <a:t>On met en avant la neutralité actuarielle pour égaliser les conditions de liquidation et de niveau de retraite prise à différents âges et par différentes générations</a:t>
            </a:r>
          </a:p>
          <a:p>
            <a:pPr eaLnBrk="1" hangingPunct="1">
              <a:lnSpc>
                <a:spcPct val="80000"/>
              </a:lnSpc>
              <a:buFont typeface="Georgia" charset="0"/>
              <a:buAutoNum type="arabicPeriod"/>
            </a:pPr>
            <a:r>
              <a:rPr lang="fr-FR" sz="800">
                <a:solidFill>
                  <a:srgbClr val="000000"/>
                </a:solidFill>
                <a:latin typeface="Century Gothic" charset="0"/>
              </a:rPr>
              <a:t>On met en avant l’idée d’un choix laissé au salarié d’arbitrer librement entre âge de départ et montant de la pension : plus on liquide tôt, plus la pension est faible et inversement plus on liquide tard plus elle est élevée.</a:t>
            </a:r>
          </a:p>
          <a:p>
            <a:pPr eaLnBrk="1" hangingPunct="1">
              <a:lnSpc>
                <a:spcPct val="80000"/>
              </a:lnSpc>
              <a:buFont typeface="Georgia" charset="0"/>
              <a:buAutoNum type="arabicPeriod"/>
            </a:pPr>
            <a:endParaRPr lang="fr-FR" sz="800">
              <a:solidFill>
                <a:srgbClr val="000000"/>
              </a:solidFill>
              <a:latin typeface="Century Gothic" charset="0"/>
            </a:endParaRPr>
          </a:p>
          <a:p>
            <a:pPr eaLnBrk="1" hangingPunct="1">
              <a:lnSpc>
                <a:spcPct val="80000"/>
              </a:lnSpc>
              <a:spcBef>
                <a:spcPct val="0"/>
              </a:spcBef>
              <a:buFont typeface="Wingdings 2" charset="0"/>
              <a:buNone/>
            </a:pPr>
            <a:r>
              <a:rPr lang="fr-FR" sz="800">
                <a:solidFill>
                  <a:srgbClr val="000000"/>
                </a:solidFill>
                <a:latin typeface="Century Gothic" charset="0"/>
              </a:rPr>
              <a:t>Cette technique ne définit en elle-même aucun principe ; elle consiste à énoncer une règle d’équivalence qui devrait s’appliquer au sein d’un groupe qualifiée de classes de risque chez les assureurs.</a:t>
            </a:r>
          </a:p>
          <a:p>
            <a:pPr eaLnBrk="1" hangingPunct="1">
              <a:lnSpc>
                <a:spcPct val="80000"/>
              </a:lnSpc>
              <a:spcBef>
                <a:spcPct val="0"/>
              </a:spcBef>
              <a:buFont typeface="Wingdings 2" charset="0"/>
              <a:buNone/>
            </a:pPr>
            <a:r>
              <a:rPr lang="fr-FR" sz="800">
                <a:solidFill>
                  <a:srgbClr val="000000"/>
                </a:solidFill>
                <a:latin typeface="Century Gothic" charset="0"/>
              </a:rPr>
              <a:t>1° Soit il s’agit de neutralité intragénérationnelle</a:t>
            </a:r>
          </a:p>
          <a:p>
            <a:pPr eaLnBrk="1" hangingPunct="1">
              <a:lnSpc>
                <a:spcPct val="80000"/>
              </a:lnSpc>
              <a:spcBef>
                <a:spcPct val="0"/>
              </a:spcBef>
              <a:buFont typeface="Wingdings 2" charset="0"/>
              <a:buNone/>
            </a:pPr>
            <a:r>
              <a:rPr lang="fr-FR" sz="800">
                <a:solidFill>
                  <a:srgbClr val="000000"/>
                </a:solidFill>
                <a:latin typeface="Century Gothic" charset="0"/>
              </a:rPr>
              <a:t>2° Soit il s’agit de neutralité intergénérationnelle</a:t>
            </a:r>
          </a:p>
          <a:p>
            <a:pPr eaLnBrk="1" hangingPunct="1">
              <a:lnSpc>
                <a:spcPct val="80000"/>
              </a:lnSpc>
              <a:spcBef>
                <a:spcPct val="0"/>
              </a:spcBef>
              <a:buFont typeface="Wingdings 2" charset="0"/>
              <a:buNone/>
            </a:pPr>
            <a:endParaRPr lang="fr-FR" sz="1000">
              <a:solidFill>
                <a:srgbClr val="000000"/>
              </a:solidFill>
              <a:latin typeface="Century Gothic" charset="0"/>
            </a:endParaRPr>
          </a:p>
          <a:p>
            <a:pPr eaLnBrk="1" hangingPunct="1">
              <a:lnSpc>
                <a:spcPct val="80000"/>
              </a:lnSpc>
              <a:spcBef>
                <a:spcPct val="0"/>
              </a:spcBef>
              <a:buFont typeface="Wingdings 2" charset="0"/>
              <a:buNone/>
            </a:pPr>
            <a:r>
              <a:rPr lang="fr-FR" sz="800">
                <a:solidFill>
                  <a:srgbClr val="000000"/>
                </a:solidFill>
                <a:latin typeface="Century Gothic" charset="0"/>
              </a:rPr>
              <a:t>1° Toutes choses égales par ailleurs, une personne qui part à 64 ans devrait bénéficier d’une pension plus importante que si elle était partie à 62 ans car son espérance de vie à la retraite est plus courte.</a:t>
            </a:r>
          </a:p>
          <a:p>
            <a:pPr eaLnBrk="1" hangingPunct="1">
              <a:lnSpc>
                <a:spcPct val="80000"/>
              </a:lnSpc>
              <a:spcBef>
                <a:spcPct val="0"/>
              </a:spcBef>
              <a:buFont typeface="Wingdings 2" charset="0"/>
              <a:buNone/>
            </a:pPr>
            <a:r>
              <a:rPr lang="fr-FR" sz="800">
                <a:solidFill>
                  <a:srgbClr val="000000"/>
                </a:solidFill>
                <a:latin typeface="Century Gothic" charset="0"/>
              </a:rPr>
              <a:t>2° À carrière égale, chaque cohorte de nouveaux retraités bénéficierait de pensions d’une valeur actuelle constante. Ainsi pour un même "capital" de droits à la retraite et pour un même âge de départs à la retraite, les pensions seront d’autant plus faibles que l’espérance de vie est élevée. </a:t>
            </a:r>
          </a:p>
          <a:p>
            <a:pPr eaLnBrk="1" hangingPunct="1">
              <a:lnSpc>
                <a:spcPct val="80000"/>
              </a:lnSpc>
              <a:spcBef>
                <a:spcPct val="0"/>
              </a:spcBef>
              <a:buFont typeface="Wingdings 2" charset="0"/>
              <a:buNone/>
            </a:pPr>
            <a:endParaRPr lang="fr-FR" sz="800">
              <a:solidFill>
                <a:srgbClr val="000000"/>
              </a:solidFill>
              <a:latin typeface="Century Gothic" charset="0"/>
            </a:endParaRPr>
          </a:p>
          <a:p>
            <a:pPr eaLnBrk="1" hangingPunct="1">
              <a:lnSpc>
                <a:spcPct val="80000"/>
              </a:lnSpc>
              <a:spcBef>
                <a:spcPct val="0"/>
              </a:spcBef>
              <a:buFont typeface="Wingdings 2" charset="0"/>
              <a:buNone/>
            </a:pPr>
            <a:r>
              <a:rPr lang="fr-FR" sz="800" u="sng">
                <a:solidFill>
                  <a:srgbClr val="000000"/>
                </a:solidFill>
                <a:latin typeface="Century Gothic" charset="0"/>
              </a:rPr>
              <a:t>Neutralité intragénérationnelle</a:t>
            </a:r>
          </a:p>
          <a:p>
            <a:pPr eaLnBrk="1" hangingPunct="1">
              <a:lnSpc>
                <a:spcPct val="80000"/>
              </a:lnSpc>
              <a:spcBef>
                <a:spcPct val="0"/>
              </a:spcBef>
              <a:buFont typeface="Wingdings 2" charset="0"/>
              <a:buNone/>
            </a:pPr>
            <a:r>
              <a:rPr lang="fr-FR" sz="800" b="1" i="1">
                <a:solidFill>
                  <a:srgbClr val="000000"/>
                </a:solidFill>
                <a:latin typeface="Century Gothic" charset="0"/>
              </a:rPr>
              <a:t>Pour les libéraux :</a:t>
            </a:r>
          </a:p>
          <a:p>
            <a:pPr eaLnBrk="1" hangingPunct="1">
              <a:lnSpc>
                <a:spcPct val="80000"/>
              </a:lnSpc>
              <a:spcBef>
                <a:spcPct val="0"/>
              </a:spcBef>
              <a:buFont typeface="Wingdings 2" charset="0"/>
              <a:buNone/>
            </a:pPr>
            <a:r>
              <a:rPr lang="fr-FR" sz="800" b="1" i="1">
                <a:solidFill>
                  <a:srgbClr val="000000"/>
                </a:solidFill>
                <a:latin typeface="Century Gothic" charset="0"/>
              </a:rPr>
              <a:t>« Il n’y aurait plus de retraite couperet » et « chacun pourrait exercer son libre choix »</a:t>
            </a:r>
          </a:p>
          <a:p>
            <a:pPr eaLnBrk="1" hangingPunct="1">
              <a:lnSpc>
                <a:spcPct val="80000"/>
              </a:lnSpc>
              <a:spcBef>
                <a:spcPct val="0"/>
              </a:spcBef>
              <a:buFont typeface="Wingdings 2" charset="0"/>
              <a:buNone/>
            </a:pPr>
            <a:r>
              <a:rPr lang="fr-FR" sz="800">
                <a:solidFill>
                  <a:srgbClr val="000000"/>
                </a:solidFill>
                <a:latin typeface="Century Gothic" charset="0"/>
              </a:rPr>
              <a:t>Ce sont en fait des choix plus ou moins contraints et donc plus ou moins libres.</a:t>
            </a:r>
          </a:p>
          <a:p>
            <a:pPr eaLnBrk="1" hangingPunct="1">
              <a:lnSpc>
                <a:spcPct val="80000"/>
              </a:lnSpc>
              <a:spcBef>
                <a:spcPct val="0"/>
              </a:spcBef>
              <a:buFont typeface="Wingdings" charset="0"/>
              <a:buChar char="Ø"/>
            </a:pPr>
            <a:r>
              <a:rPr lang="fr-FR" sz="800">
                <a:solidFill>
                  <a:srgbClr val="000000"/>
                </a:solidFill>
                <a:latin typeface="Century Gothic" charset="0"/>
              </a:rPr>
              <a:t>Temps partiel contraint ;</a:t>
            </a:r>
          </a:p>
          <a:p>
            <a:pPr eaLnBrk="1" hangingPunct="1">
              <a:lnSpc>
                <a:spcPct val="80000"/>
              </a:lnSpc>
              <a:spcBef>
                <a:spcPct val="0"/>
              </a:spcBef>
              <a:buFont typeface="Wingdings" charset="0"/>
              <a:buChar char="Ø"/>
            </a:pPr>
            <a:r>
              <a:rPr lang="fr-FR" sz="800">
                <a:solidFill>
                  <a:srgbClr val="000000"/>
                </a:solidFill>
                <a:latin typeface="Century Gothic" charset="0"/>
              </a:rPr>
              <a:t>Retrait d’activité (maladie, invalidité, …);</a:t>
            </a:r>
          </a:p>
          <a:p>
            <a:pPr eaLnBrk="1" hangingPunct="1">
              <a:lnSpc>
                <a:spcPct val="80000"/>
              </a:lnSpc>
              <a:spcBef>
                <a:spcPct val="0"/>
              </a:spcBef>
              <a:buFont typeface="Wingdings" charset="0"/>
              <a:buChar char="Ø"/>
            </a:pPr>
            <a:r>
              <a:rPr lang="fr-FR" sz="800">
                <a:solidFill>
                  <a:srgbClr val="000000"/>
                </a:solidFill>
                <a:latin typeface="Century Gothic" charset="0"/>
              </a:rPr>
              <a:t>Chômage.</a:t>
            </a:r>
          </a:p>
          <a:p>
            <a:pPr eaLnBrk="1" hangingPunct="1">
              <a:lnSpc>
                <a:spcPct val="80000"/>
              </a:lnSpc>
              <a:spcBef>
                <a:spcPct val="0"/>
              </a:spcBef>
              <a:buFont typeface="Wingdings 2" charset="0"/>
              <a:buNone/>
            </a:pPr>
            <a:endParaRPr lang="fr-FR" sz="800">
              <a:solidFill>
                <a:srgbClr val="000000"/>
              </a:solidFill>
              <a:latin typeface="Century Gothic" charset="0"/>
            </a:endParaRPr>
          </a:p>
          <a:p>
            <a:pPr eaLnBrk="1" hangingPunct="1">
              <a:lnSpc>
                <a:spcPct val="80000"/>
              </a:lnSpc>
              <a:spcBef>
                <a:spcPct val="0"/>
              </a:spcBef>
              <a:buFont typeface="Wingdings 2" charset="0"/>
              <a:buNone/>
            </a:pPr>
            <a:r>
              <a:rPr lang="fr-FR" sz="800" b="1" i="1">
                <a:solidFill>
                  <a:srgbClr val="000000"/>
                </a:solidFill>
                <a:latin typeface="Century Gothic" charset="0"/>
              </a:rPr>
              <a:t>Prolongeons les idées libérales</a:t>
            </a:r>
          </a:p>
          <a:p>
            <a:pPr eaLnBrk="1" hangingPunct="1">
              <a:lnSpc>
                <a:spcPct val="80000"/>
              </a:lnSpc>
              <a:spcBef>
                <a:spcPct val="0"/>
              </a:spcBef>
              <a:buFont typeface="Wingdings 2" charset="0"/>
              <a:buNone/>
            </a:pPr>
            <a:r>
              <a:rPr lang="fr-FR" sz="800">
                <a:solidFill>
                  <a:srgbClr val="000000"/>
                </a:solidFill>
                <a:latin typeface="Century Gothic" charset="0"/>
              </a:rPr>
              <a:t>Si des salariés pouvaient prendre leur retraite à 57- 58 ans selon un barème actuariellement neutre, pourquoi maintenir une indemnisation du chômage ?</a:t>
            </a:r>
          </a:p>
          <a:p>
            <a:pPr eaLnBrk="1" hangingPunct="1">
              <a:lnSpc>
                <a:spcPct val="80000"/>
              </a:lnSpc>
              <a:spcBef>
                <a:spcPct val="0"/>
              </a:spcBef>
              <a:buFont typeface="Wingdings 2" charset="0"/>
              <a:buNone/>
            </a:pPr>
            <a:r>
              <a:rPr lang="fr-FR" sz="800">
                <a:solidFill>
                  <a:srgbClr val="000000"/>
                </a:solidFill>
                <a:latin typeface="Century Gothic" charset="0"/>
              </a:rPr>
              <a:t>Pourquoi pas alors développer le cumul petit boulot et petite retraite ?  </a:t>
            </a:r>
          </a:p>
          <a:p>
            <a:pPr eaLnBrk="1" hangingPunct="1">
              <a:lnSpc>
                <a:spcPct val="80000"/>
              </a:lnSpc>
              <a:spcBef>
                <a:spcPct val="0"/>
              </a:spcBef>
              <a:buFont typeface="Wingdings 2" charset="0"/>
              <a:buNone/>
            </a:pPr>
            <a:endParaRPr lang="fr-FR" sz="800">
              <a:solidFill>
                <a:srgbClr val="000000"/>
              </a:solidFill>
              <a:latin typeface="Century Gothic" charset="0"/>
            </a:endParaRPr>
          </a:p>
          <a:p>
            <a:pPr eaLnBrk="1" hangingPunct="1">
              <a:lnSpc>
                <a:spcPct val="80000"/>
              </a:lnSpc>
              <a:buFont typeface="Georgia" charset="0"/>
              <a:buAutoNum type="arabicPeriod"/>
            </a:pPr>
            <a:endParaRPr lang="fr-FR" sz="800">
              <a:solidFill>
                <a:srgbClr val="000000"/>
              </a:solidFill>
              <a:latin typeface="Century Gothic" charset="0"/>
            </a:endParaRPr>
          </a:p>
          <a:p>
            <a:pPr eaLnBrk="1" hangingPunct="1">
              <a:lnSpc>
                <a:spcPct val="80000"/>
              </a:lnSpc>
              <a:spcBef>
                <a:spcPct val="0"/>
              </a:spcBef>
              <a:buFont typeface="Wingdings 2" charset="0"/>
              <a:buNone/>
            </a:pPr>
            <a:r>
              <a:rPr lang="fr-FR" sz="800" u="sng">
                <a:solidFill>
                  <a:srgbClr val="000000"/>
                </a:solidFill>
                <a:latin typeface="Century Gothic" charset="0"/>
              </a:rPr>
              <a:t>Neutralité intergénérationnelle</a:t>
            </a:r>
          </a:p>
          <a:p>
            <a:pPr eaLnBrk="1" hangingPunct="1">
              <a:lnSpc>
                <a:spcPct val="80000"/>
              </a:lnSpc>
              <a:spcBef>
                <a:spcPct val="0"/>
              </a:spcBef>
              <a:buClr>
                <a:srgbClr val="D16349"/>
              </a:buClr>
              <a:buFont typeface="Wingdings 2" charset="0"/>
              <a:buNone/>
            </a:pPr>
            <a:r>
              <a:rPr lang="fr-FR" sz="800" b="1" i="1">
                <a:solidFill>
                  <a:srgbClr val="000000"/>
                </a:solidFill>
                <a:latin typeface="Century Gothic" charset="0"/>
              </a:rPr>
              <a:t>Pour les libéraux :</a:t>
            </a:r>
          </a:p>
          <a:p>
            <a:pPr eaLnBrk="1" hangingPunct="1">
              <a:lnSpc>
                <a:spcPct val="80000"/>
              </a:lnSpc>
              <a:spcBef>
                <a:spcPct val="0"/>
              </a:spcBef>
              <a:buClr>
                <a:srgbClr val="D16349"/>
              </a:buClr>
              <a:buFont typeface="Wingdings 2" charset="0"/>
              <a:buNone/>
            </a:pPr>
            <a:r>
              <a:rPr lang="fr-FR" sz="800" b="1" i="1">
                <a:solidFill>
                  <a:srgbClr val="000000"/>
                </a:solidFill>
                <a:latin typeface="Century Gothic" charset="0"/>
              </a:rPr>
              <a:t>« elle permettrait de ne pas faire retomber le poids d’une croissante espérance de vie des retraités sur des actifs moins nombreux »</a:t>
            </a:r>
          </a:p>
          <a:p>
            <a:pPr eaLnBrk="1" hangingPunct="1">
              <a:lnSpc>
                <a:spcPct val="80000"/>
              </a:lnSpc>
              <a:spcBef>
                <a:spcPct val="0"/>
              </a:spcBef>
            </a:pPr>
            <a:endParaRPr lang="fr-FR" sz="800">
              <a:latin typeface="Calibri" charset="0"/>
            </a:endParaRPr>
          </a:p>
        </p:txBody>
      </p:sp>
      <p:sp>
        <p:nvSpPr>
          <p:cNvPr id="2969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829EFA-97A1-6E43-B818-2B925B20396D}" type="slidenum">
              <a:rPr lang="fr-FR" sz="1200">
                <a:latin typeface="Calibri" charset="0"/>
              </a:rPr>
              <a:pPr eaLnBrk="1" hangingPunct="1"/>
              <a:t>16</a:t>
            </a:fld>
            <a:endParaRPr lang="fr-FR" sz="1200">
              <a:latin typeface="Calibri" charset="0"/>
            </a:endParaRPr>
          </a:p>
        </p:txBody>
      </p:sp>
    </p:spTree>
    <p:extLst>
      <p:ext uri="{BB962C8B-B14F-4D97-AF65-F5344CB8AC3E}">
        <p14:creationId xmlns:p14="http://schemas.microsoft.com/office/powerpoint/2010/main" val="2463756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174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FR" sz="1400">
                <a:latin typeface="Times New Roman" charset="0"/>
              </a:rPr>
              <a:t>Le principe des comptes notionnels : le capital accumulé virtuel est divisé par coefficient de conversion</a:t>
            </a:r>
          </a:p>
          <a:p>
            <a:pPr eaLnBrk="1" hangingPunct="1">
              <a:spcBef>
                <a:spcPct val="0"/>
              </a:spcBef>
            </a:pPr>
            <a:r>
              <a:rPr lang="fr-FR" sz="1400">
                <a:latin typeface="Times New Roman" charset="0"/>
              </a:rPr>
              <a:t>Si l’espérance de vie à la retraite augmente, pension plus faible pour les générations suivantes. Donc obligation de travailler plus longtemps pour garder le même niveau de pension.</a:t>
            </a:r>
          </a:p>
          <a:p>
            <a:pPr eaLnBrk="1" hangingPunct="1">
              <a:spcBef>
                <a:spcPct val="0"/>
              </a:spcBef>
            </a:pPr>
            <a:r>
              <a:rPr lang="fr-FR" sz="1400">
                <a:latin typeface="Times New Roman" charset="0"/>
              </a:rPr>
              <a:t>« 61 ans »  est  ici l’</a:t>
            </a:r>
            <a:r>
              <a:rPr lang="fr-FR" altLang="ja-JP" sz="1400">
                <a:latin typeface="Times New Roman" charset="0"/>
              </a:rPr>
              <a:t>âge minimal à partir duquel on peut partir en Suède, mais on peut très bien le mettre à un autre moment </a:t>
            </a:r>
            <a:endParaRPr lang="fr-FR" sz="1400">
              <a:latin typeface="Times New Roman" charset="0"/>
            </a:endParaRPr>
          </a:p>
        </p:txBody>
      </p:sp>
      <p:sp>
        <p:nvSpPr>
          <p:cNvPr id="3174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DFF2400-96C7-064E-8E61-E594303C1867}" type="slidenum">
              <a:rPr lang="fr-FR" sz="1200">
                <a:latin typeface="Calibri" charset="0"/>
              </a:rPr>
              <a:pPr eaLnBrk="1" hangingPunct="1"/>
              <a:t>17</a:t>
            </a:fld>
            <a:endParaRPr lang="fr-FR" sz="1200">
              <a:latin typeface="Calibri" charset="0"/>
            </a:endParaRPr>
          </a:p>
        </p:txBody>
      </p:sp>
    </p:spTree>
    <p:extLst>
      <p:ext uri="{BB962C8B-B14F-4D97-AF65-F5344CB8AC3E}">
        <p14:creationId xmlns:p14="http://schemas.microsoft.com/office/powerpoint/2010/main" val="2086268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379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sz="1400">
                <a:latin typeface="Calibri" charset="0"/>
              </a:rPr>
              <a:t>« notionnel » synonyme de virtuel.</a:t>
            </a:r>
          </a:p>
          <a:p>
            <a:endParaRPr lang="fr-FR" sz="1400">
              <a:latin typeface="Calibri" charset="0"/>
            </a:endParaRPr>
          </a:p>
          <a:p>
            <a:r>
              <a:rPr lang="fr-FR" sz="1400">
                <a:latin typeface="Calibri" charset="0"/>
              </a:rPr>
              <a:t>On prend souvent l’exemple de la Suède qui a mené cette réforme, mais rien ne dit que le projet d</a:t>
            </a:r>
            <a:r>
              <a:rPr lang="ja-JP" altLang="fr-FR" sz="1400">
                <a:latin typeface="Calibri" charset="0"/>
              </a:rPr>
              <a:t>’</a:t>
            </a:r>
            <a:r>
              <a:rPr lang="fr-FR" altLang="ja-JP" sz="1400">
                <a:latin typeface="Calibri" charset="0"/>
              </a:rPr>
              <a:t>E. Macron soit strictement calqué sur le modèle suédois</a:t>
            </a:r>
          </a:p>
          <a:p>
            <a:endParaRPr lang="fr-FR" sz="1400">
              <a:latin typeface="Calibri" charset="0"/>
            </a:endParaRPr>
          </a:p>
          <a:p>
            <a:r>
              <a:rPr lang="fr-FR" sz="1400">
                <a:latin typeface="Calibri" charset="0"/>
              </a:rPr>
              <a:t>C’est un système par répartition, où chacun se constitue un capital virtuel. On peut donc dire qu’il « mime » la capitalisation, mais c’est bien de la répartition ( = les cotisations servent à payer les retraites directement, l’argent n’est pas placé)</a:t>
            </a:r>
          </a:p>
        </p:txBody>
      </p:sp>
      <p:sp>
        <p:nvSpPr>
          <p:cNvPr id="3379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2281D2D-9896-954E-8B3F-DF488C189A52}" type="slidenum">
              <a:rPr lang="fr-FR" sz="1200">
                <a:latin typeface="Calibri" charset="0"/>
              </a:rPr>
              <a:pPr eaLnBrk="1" hangingPunct="1"/>
              <a:t>18</a:t>
            </a:fld>
            <a:endParaRPr lang="fr-FR" sz="1200">
              <a:latin typeface="Calibri" charset="0"/>
            </a:endParaRPr>
          </a:p>
        </p:txBody>
      </p:sp>
    </p:spTree>
    <p:extLst>
      <p:ext uri="{BB962C8B-B14F-4D97-AF65-F5344CB8AC3E}">
        <p14:creationId xmlns:p14="http://schemas.microsoft.com/office/powerpoint/2010/main" val="914441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584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fr-FR" sz="800" b="1">
                <a:latin typeface="Calibri" charset="0"/>
              </a:rPr>
              <a:t>Taux de cotisation </a:t>
            </a:r>
            <a:r>
              <a:rPr lang="fr-FR" sz="800">
                <a:latin typeface="Calibri" charset="0"/>
              </a:rPr>
              <a:t>: il est fixé sur le long terme (16 % en Suède dont 7% payé par le salarié), c'est pour cela qu'on parle de système à cotisations définies. Il faut aussi signaler que la même réforme, en Suède, a créé un système par capitalisation obligatoire pour compenser la baisse de pension par les comptes notionnels (taux de cotisation versée par l’employeur : 2,5 % ,technique de capitalisation)</a:t>
            </a:r>
          </a:p>
          <a:p>
            <a:pPr>
              <a:lnSpc>
                <a:spcPct val="80000"/>
              </a:lnSpc>
            </a:pPr>
            <a:r>
              <a:rPr lang="fr-FR" sz="800">
                <a:latin typeface="Calibri" charset="0"/>
              </a:rPr>
              <a:t> </a:t>
            </a:r>
          </a:p>
          <a:p>
            <a:pPr>
              <a:lnSpc>
                <a:spcPct val="80000"/>
              </a:lnSpc>
            </a:pPr>
            <a:r>
              <a:rPr lang="fr-FR" sz="800" b="1">
                <a:latin typeface="Calibri" charset="0"/>
              </a:rPr>
              <a:t>Actualisation des cotisations </a:t>
            </a:r>
            <a:r>
              <a:rPr lang="fr-FR" sz="800">
                <a:latin typeface="Calibri" charset="0"/>
              </a:rPr>
              <a:t>: « actualiser » signifie tenir compte du fait que l’euro que vous avez versé à un moment n’a plus la même valeur au moment où vous liquidez votre pension. En France dans le régime général (c’est-à-dire pour le privé et les contractuels), on « actualise » quand on prend vos salaires sur les 25 meilleures années en tenant compte de l’inflation : si vous avez gagné 2000 € en janvier 1990, et compte tenu du fait qu’il y a eu 50% d’inflation de 1990 à 2017, on retient non pas 2000 mais 3000 € pour janvier 1990.</a:t>
            </a:r>
          </a:p>
          <a:p>
            <a:pPr>
              <a:lnSpc>
                <a:spcPct val="80000"/>
              </a:lnSpc>
            </a:pPr>
            <a:endParaRPr lang="fr-FR" sz="800">
              <a:latin typeface="Calibri" charset="0"/>
            </a:endParaRPr>
          </a:p>
          <a:p>
            <a:pPr>
              <a:lnSpc>
                <a:spcPct val="80000"/>
              </a:lnSpc>
            </a:pPr>
            <a:r>
              <a:rPr lang="fr-FR" sz="800">
                <a:latin typeface="Calibri" charset="0"/>
              </a:rPr>
              <a:t>En Suède, l’actualisation se fait sur le salaire moyen, c'est bien moins défavorable que le système français d'actualisation par les prix. Certes ce système prend toute la carrière, y compris le début avec des salaires bas, mais en revalorisant correctement les salaires anciens. La question des années de précarité en début de carrière pose quand même problème... le même que dans notre système actuel.</a:t>
            </a:r>
          </a:p>
          <a:p>
            <a:pPr>
              <a:lnSpc>
                <a:spcPct val="80000"/>
              </a:lnSpc>
            </a:pPr>
            <a:r>
              <a:rPr lang="fr-FR" sz="800">
                <a:latin typeface="Calibri" charset="0"/>
              </a:rPr>
              <a:t> </a:t>
            </a:r>
          </a:p>
          <a:p>
            <a:pPr>
              <a:lnSpc>
                <a:spcPct val="80000"/>
              </a:lnSpc>
            </a:pPr>
            <a:r>
              <a:rPr lang="fr-FR" sz="800" b="1">
                <a:latin typeface="Calibri" charset="0"/>
              </a:rPr>
              <a:t>Indexation des pensions </a:t>
            </a:r>
            <a:r>
              <a:rPr lang="fr-FR" sz="800">
                <a:latin typeface="Calibri" charset="0"/>
              </a:rPr>
              <a:t>: une fois la pension liquidée, comment la revalorise-t-on ? En Suède par un coefficient : croissance des salaires : 1,6 % (qui est supposé être le taux de croissance en longue période). En période de croissance supérieure des salaires, les pensions sont revalorisées. En période de récession et stagnation ou baisse des salaires, les pensions déjà liquidées doivent baisser (en pouvoir d'achat et même en nominal en cas de baisse importante des salaires).</a:t>
            </a:r>
          </a:p>
          <a:p>
            <a:pPr>
              <a:lnSpc>
                <a:spcPct val="80000"/>
              </a:lnSpc>
            </a:pPr>
            <a:r>
              <a:rPr lang="fr-FR" sz="800">
                <a:latin typeface="Calibri" charset="0"/>
              </a:rPr>
              <a:t> </a:t>
            </a:r>
          </a:p>
          <a:p>
            <a:pPr>
              <a:lnSpc>
                <a:spcPct val="80000"/>
              </a:lnSpc>
            </a:pPr>
            <a:r>
              <a:rPr lang="fr-FR" sz="800">
                <a:latin typeface="Calibri" charset="0"/>
              </a:rPr>
              <a:t>Il y a un autre mécanisme redoutable dans le système suédois : le mécanisme automatique d'équilibre. Si pour une année donnée le rapport entre somme des réserves et cotisations à recevoir /engagements de pensions à payer pour cette année là est inférieur à 1, les index de revalorisation des droits en cours de carrière et des pensions sont multipliés par le ratio de solvabilité (inférieur à 1), donc sont moins revalorisés.</a:t>
            </a:r>
          </a:p>
          <a:p>
            <a:pPr>
              <a:lnSpc>
                <a:spcPct val="80000"/>
              </a:lnSpc>
            </a:pPr>
            <a:r>
              <a:rPr lang="fr-FR" sz="800">
                <a:latin typeface="Calibri" charset="0"/>
              </a:rPr>
              <a:t> </a:t>
            </a:r>
          </a:p>
          <a:p>
            <a:pPr>
              <a:lnSpc>
                <a:spcPct val="80000"/>
              </a:lnSpc>
            </a:pPr>
            <a:r>
              <a:rPr lang="fr-FR" sz="800">
                <a:latin typeface="Calibri" charset="0"/>
              </a:rPr>
              <a:t>En 2009, 2010, ces deux derniers mécanismes ont provoqué une baisse des pensions (atténuée en jouant sur les réserves) et compensées par des baisses d'impôts pour les retraités</a:t>
            </a:r>
            <a:br>
              <a:rPr lang="fr-FR" sz="800">
                <a:latin typeface="Calibri" charset="0"/>
              </a:rPr>
            </a:br>
            <a:endParaRPr lang="fr-FR" sz="800">
              <a:latin typeface="Calibri" charset="0"/>
            </a:endParaRPr>
          </a:p>
          <a:p>
            <a:pPr>
              <a:lnSpc>
                <a:spcPct val="80000"/>
              </a:lnSpc>
            </a:pPr>
            <a:r>
              <a:rPr lang="fr-FR" sz="800">
                <a:latin typeface="Calibri" charset="0"/>
              </a:rPr>
              <a:t> Donc les droits acquis en cours de carrière et les pensions déjà liquidées dépendent de beaucoup de facteurs : taux de croissance, coefficient démographique (lié à l'espérance de vie par génération), montant des réserves, (qui sont instables à long terme) et à travers différents mécanismes complexes</a:t>
            </a:r>
            <a:br>
              <a:rPr lang="fr-FR" sz="800">
                <a:latin typeface="Calibri" charset="0"/>
              </a:rPr>
            </a:br>
            <a:r>
              <a:rPr lang="fr-FR" sz="800">
                <a:latin typeface="Calibri" charset="0"/>
              </a:rPr>
              <a:t>Dire ce système apporte de la "visibilité" est entièrement pipeau,  même si on a bac +8 et le haut de gamme des Mac Book pro, il faut aussi consulter le marabout ou la tireuse de cartes du coin s'il et elle sont fiables.</a:t>
            </a:r>
          </a:p>
        </p:txBody>
      </p:sp>
      <p:sp>
        <p:nvSpPr>
          <p:cNvPr id="3584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912EDB2-73E0-C04B-A494-AB3605849757}" type="slidenum">
              <a:rPr lang="fr-FR" sz="1200">
                <a:latin typeface="Calibri" charset="0"/>
              </a:rPr>
              <a:pPr eaLnBrk="1" hangingPunct="1"/>
              <a:t>19</a:t>
            </a:fld>
            <a:endParaRPr lang="fr-FR" sz="1200">
              <a:latin typeface="Calibri" charset="0"/>
            </a:endParaRPr>
          </a:p>
        </p:txBody>
      </p:sp>
    </p:spTree>
    <p:extLst>
      <p:ext uri="{BB962C8B-B14F-4D97-AF65-F5344CB8AC3E}">
        <p14:creationId xmlns:p14="http://schemas.microsoft.com/office/powerpoint/2010/main" val="3727536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046AC9-6EEF-0742-B461-84D5CF8BF7F5}" type="slidenum">
              <a:rPr lang="fr-FR" sz="1200">
                <a:latin typeface="Calibri" charset="0"/>
              </a:rPr>
              <a:pPr eaLnBrk="1" hangingPunct="1"/>
              <a:t>20</a:t>
            </a:fld>
            <a:endParaRPr lang="fr-FR" sz="1200">
              <a:latin typeface="Calibri" charset="0"/>
            </a:endParaRPr>
          </a:p>
        </p:txBody>
      </p:sp>
      <p:sp>
        <p:nvSpPr>
          <p:cNvPr id="37891" name="Text Box 1"/>
          <p:cNvSpPr txBox="1">
            <a:spLocks noChangeArrowheads="1"/>
          </p:cNvSpPr>
          <p:nvPr/>
        </p:nvSpPr>
        <p:spPr bwMode="auto">
          <a:xfrm>
            <a:off x="3884613"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buFont typeface="Calibri" charset="0"/>
              <a:buNone/>
            </a:pPr>
            <a:fld id="{7BDC191F-6967-6F46-BD40-2F288435EB4C}" type="slidenum">
              <a:rPr lang="en-GB" sz="1200">
                <a:solidFill>
                  <a:srgbClr val="000000"/>
                </a:solidFill>
                <a:latin typeface="Calibri" charset="0"/>
              </a:rPr>
              <a:pPr algn="r" eaLnBrk="1" hangingPunct="1">
                <a:buFont typeface="Calibri" charset="0"/>
                <a:buNone/>
              </a:pPr>
              <a:t>20</a:t>
            </a:fld>
            <a:endParaRPr lang="en-GB" sz="1200">
              <a:solidFill>
                <a:srgbClr val="000000"/>
              </a:solidFill>
              <a:latin typeface="Calibri" charset="0"/>
            </a:endParaRPr>
          </a:p>
        </p:txBody>
      </p:sp>
      <p:sp>
        <p:nvSpPr>
          <p:cNvPr id="37892" name="Text Box 2"/>
          <p:cNvSpPr txBox="1">
            <a:spLocks noChangeArrowheads="1"/>
          </p:cNvSpPr>
          <p:nvPr/>
        </p:nvSpPr>
        <p:spPr bwMode="auto">
          <a:xfrm>
            <a:off x="3881438" y="8686800"/>
            <a:ext cx="296862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lnSpc>
                <a:spcPct val="95000"/>
              </a:lnSpc>
              <a:buSzPct val="45000"/>
              <a:buFont typeface="Wingdings" charset="0"/>
              <a:buNone/>
            </a:pPr>
            <a:fld id="{CC537414-DE83-B94E-99A7-DD377B9C7DA2}" type="slidenum">
              <a:rPr lang="en-GB" sz="1200">
                <a:solidFill>
                  <a:srgbClr val="000000"/>
                </a:solidFill>
                <a:latin typeface="Calibri" charset="0"/>
              </a:rPr>
              <a:pPr algn="r" eaLnBrk="1" hangingPunct="1">
                <a:lnSpc>
                  <a:spcPct val="95000"/>
                </a:lnSpc>
                <a:buSzPct val="45000"/>
                <a:buFont typeface="Wingdings" charset="0"/>
                <a:buNone/>
              </a:pPr>
              <a:t>20</a:t>
            </a:fld>
            <a:endParaRPr lang="en-GB" sz="1200">
              <a:solidFill>
                <a:srgbClr val="000000"/>
              </a:solidFill>
              <a:latin typeface="Calibri" charset="0"/>
            </a:endParaRPr>
          </a:p>
        </p:txBody>
      </p:sp>
      <p:sp>
        <p:nvSpPr>
          <p:cNvPr id="37893" name="Text Box 3"/>
          <p:cNvSpPr txBox="1">
            <a:spLocks noChangeArrowheads="1"/>
          </p:cNvSpPr>
          <p:nvPr/>
        </p:nvSpPr>
        <p:spPr bwMode="auto">
          <a:xfrm>
            <a:off x="3881438" y="8688388"/>
            <a:ext cx="2970212"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lnSpc>
                <a:spcPct val="95000"/>
              </a:lnSpc>
              <a:buSzPct val="45000"/>
              <a:buFont typeface="Wingdings" charset="0"/>
              <a:buNone/>
            </a:pPr>
            <a:fld id="{E24A50FE-B0A6-FD49-99BC-E735959A504E}" type="slidenum">
              <a:rPr lang="en-GB" sz="1200">
                <a:solidFill>
                  <a:srgbClr val="000000"/>
                </a:solidFill>
                <a:latin typeface="Calibri" charset="0"/>
              </a:rPr>
              <a:pPr algn="r" eaLnBrk="1" hangingPunct="1">
                <a:lnSpc>
                  <a:spcPct val="95000"/>
                </a:lnSpc>
                <a:buSzPct val="45000"/>
                <a:buFont typeface="Wingdings" charset="0"/>
                <a:buNone/>
              </a:pPr>
              <a:t>20</a:t>
            </a:fld>
            <a:endParaRPr lang="en-GB" sz="1200">
              <a:solidFill>
                <a:srgbClr val="000000"/>
              </a:solidFill>
              <a:latin typeface="Calibri" charset="0"/>
            </a:endParaRPr>
          </a:p>
        </p:txBody>
      </p:sp>
      <p:sp>
        <p:nvSpPr>
          <p:cNvPr id="37894" name="Text Box 4"/>
          <p:cNvSpPr txBox="1">
            <a:spLocks noChangeArrowheads="1"/>
          </p:cNvSpPr>
          <p:nvPr/>
        </p:nvSpPr>
        <p:spPr bwMode="auto">
          <a:xfrm>
            <a:off x="1003300" y="695325"/>
            <a:ext cx="4845050" cy="3425825"/>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FR" sz="1800">
              <a:latin typeface="Calibri" charset="0"/>
            </a:endParaRPr>
          </a:p>
        </p:txBody>
      </p:sp>
      <p:sp>
        <p:nvSpPr>
          <p:cNvPr id="37895" name="Text Box 5"/>
          <p:cNvSpPr>
            <a:spLocks noGrp="1" noChangeArrowheads="1"/>
          </p:cNvSpPr>
          <p:nvPr>
            <p:ph type="body"/>
          </p:nvPr>
        </p:nvSpPr>
        <p:spPr bwMode="auto">
          <a:xfrm>
            <a:off x="765175" y="4343400"/>
            <a:ext cx="5402263" cy="2892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spcBef>
                <a:spcPts val="450"/>
              </a:spcBef>
              <a:buFont typeface="Calibri"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atin typeface="Calibri" charset="0"/>
            </a:endParaRPr>
          </a:p>
          <a:p>
            <a:pPr eaLnBrk="1" hangingPunct="1">
              <a:spcBef>
                <a:spcPts val="450"/>
              </a:spcBef>
              <a:buFont typeface="Calibri"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atin typeface="Calibri" charset="0"/>
            </a:endParaRPr>
          </a:p>
        </p:txBody>
      </p:sp>
      <p:sp>
        <p:nvSpPr>
          <p:cNvPr id="37896" name="Text Box 6"/>
          <p:cNvSpPr txBox="1">
            <a:spLocks noChangeArrowheads="1"/>
          </p:cNvSpPr>
          <p:nvPr/>
        </p:nvSpPr>
        <p:spPr bwMode="auto">
          <a:xfrm>
            <a:off x="3881438" y="8688388"/>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lnSpc>
                <a:spcPct val="95000"/>
              </a:lnSpc>
              <a:buSzPct val="45000"/>
              <a:buFont typeface="Wingdings" charset="0"/>
              <a:buNone/>
            </a:pPr>
            <a:fld id="{A5EDA99A-6C2A-D94E-97F7-6AB52E2B041C}" type="slidenum">
              <a:rPr lang="en-GB" sz="1200">
                <a:solidFill>
                  <a:srgbClr val="000000"/>
                </a:solidFill>
                <a:latin typeface="Calibri" charset="0"/>
              </a:rPr>
              <a:pPr algn="r" eaLnBrk="1" hangingPunct="1">
                <a:lnSpc>
                  <a:spcPct val="95000"/>
                </a:lnSpc>
                <a:buSzPct val="45000"/>
                <a:buFont typeface="Wingdings" charset="0"/>
                <a:buNone/>
              </a:pPr>
              <a:t>20</a:t>
            </a:fld>
            <a:endParaRPr lang="en-GB" sz="1200">
              <a:solidFill>
                <a:srgbClr val="000000"/>
              </a:solidFill>
              <a:latin typeface="Calibri" charset="0"/>
            </a:endParaRPr>
          </a:p>
        </p:txBody>
      </p:sp>
    </p:spTree>
    <p:extLst>
      <p:ext uri="{BB962C8B-B14F-4D97-AF65-F5344CB8AC3E}">
        <p14:creationId xmlns:p14="http://schemas.microsoft.com/office/powerpoint/2010/main" val="3915478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Génération née en 1936 : le taux de remplacement moyen pour carrière complète est 80% (source DREES).</a:t>
            </a:r>
          </a:p>
          <a:p>
            <a:r>
              <a:rPr lang="fr-FR" dirty="0" smtClean="0"/>
              <a:t>Le taux de pauvreté des plus de 65 ans a été divisé par 7depuis 1965 et atteint 7,7%  (hommes) et 8,3% (femmes) en 2009.</a:t>
            </a:r>
          </a:p>
          <a:p>
            <a:r>
              <a:rPr lang="fr-FR" dirty="0" smtClean="0"/>
              <a:t>Le minimum vieillesse concerne 2/3 des plus de 65 ans à sa création (1956) et 4% des plus de 60 ans en 2009.</a:t>
            </a:r>
          </a:p>
          <a:p>
            <a:endParaRPr lang="fr-FR" dirty="0"/>
          </a:p>
        </p:txBody>
      </p:sp>
      <p:sp>
        <p:nvSpPr>
          <p:cNvPr id="4" name="Espace réservé du numéro de diapositive 3"/>
          <p:cNvSpPr>
            <a:spLocks noGrp="1"/>
          </p:cNvSpPr>
          <p:nvPr>
            <p:ph type="sldNum" sz="quarter" idx="10"/>
          </p:nvPr>
        </p:nvSpPr>
        <p:spPr/>
        <p:txBody>
          <a:bodyPr/>
          <a:lstStyle/>
          <a:p>
            <a:pPr>
              <a:defRPr/>
            </a:pPr>
            <a:fld id="{5F1E9406-EF9A-1E42-9A0B-B4A88AC5CA89}" type="slidenum">
              <a:rPr lang="fr-FR" smtClean="0"/>
              <a:pPr>
                <a:defRPr/>
              </a:pPr>
              <a:t>2</a:t>
            </a:fld>
            <a:endParaRPr lang="fr-FR"/>
          </a:p>
        </p:txBody>
      </p:sp>
    </p:spTree>
    <p:extLst>
      <p:ext uri="{BB962C8B-B14F-4D97-AF65-F5344CB8AC3E}">
        <p14:creationId xmlns:p14="http://schemas.microsoft.com/office/powerpoint/2010/main" val="1565214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1BE77A7-492C-D14C-ADD2-FB44C3BF6A0C}" type="slidenum">
              <a:rPr lang="fr-FR" sz="1200">
                <a:latin typeface="Calibri" charset="0"/>
              </a:rPr>
              <a:pPr eaLnBrk="1" hangingPunct="1"/>
              <a:t>21</a:t>
            </a:fld>
            <a:endParaRPr lang="fr-FR" sz="1200">
              <a:latin typeface="Calibri" charset="0"/>
            </a:endParaRPr>
          </a:p>
        </p:txBody>
      </p:sp>
      <p:sp>
        <p:nvSpPr>
          <p:cNvPr id="39939" name="Text Box 1"/>
          <p:cNvSpPr txBox="1">
            <a:spLocks noChangeArrowheads="1"/>
          </p:cNvSpPr>
          <p:nvPr/>
        </p:nvSpPr>
        <p:spPr bwMode="auto">
          <a:xfrm>
            <a:off x="3884613"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buFont typeface="Calibri" charset="0"/>
              <a:buNone/>
            </a:pPr>
            <a:fld id="{D5CAA90E-4EEC-F449-9E7C-851F22E5DE2B}" type="slidenum">
              <a:rPr lang="en-GB" sz="1200">
                <a:solidFill>
                  <a:srgbClr val="000000"/>
                </a:solidFill>
                <a:latin typeface="Calibri" charset="0"/>
              </a:rPr>
              <a:pPr algn="r" eaLnBrk="1" hangingPunct="1">
                <a:buFont typeface="Calibri" charset="0"/>
                <a:buNone/>
              </a:pPr>
              <a:t>21</a:t>
            </a:fld>
            <a:endParaRPr lang="en-GB" sz="1200">
              <a:solidFill>
                <a:srgbClr val="000000"/>
              </a:solidFill>
              <a:latin typeface="Calibri" charset="0"/>
            </a:endParaRPr>
          </a:p>
        </p:txBody>
      </p:sp>
      <p:sp>
        <p:nvSpPr>
          <p:cNvPr id="39940" name="Text Box 2"/>
          <p:cNvSpPr txBox="1">
            <a:spLocks noChangeArrowheads="1"/>
          </p:cNvSpPr>
          <p:nvPr/>
        </p:nvSpPr>
        <p:spPr bwMode="auto">
          <a:xfrm>
            <a:off x="3881438" y="8686800"/>
            <a:ext cx="296862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lnSpc>
                <a:spcPct val="95000"/>
              </a:lnSpc>
              <a:buSzPct val="45000"/>
              <a:buFont typeface="Wingdings" charset="0"/>
              <a:buNone/>
            </a:pPr>
            <a:fld id="{D949CF6A-23A7-3847-ADFB-BE57BE76B46B}" type="slidenum">
              <a:rPr lang="en-GB" sz="1200">
                <a:solidFill>
                  <a:srgbClr val="000000"/>
                </a:solidFill>
                <a:latin typeface="Calibri" charset="0"/>
              </a:rPr>
              <a:pPr algn="r" eaLnBrk="1" hangingPunct="1">
                <a:lnSpc>
                  <a:spcPct val="95000"/>
                </a:lnSpc>
                <a:buSzPct val="45000"/>
                <a:buFont typeface="Wingdings" charset="0"/>
                <a:buNone/>
              </a:pPr>
              <a:t>21</a:t>
            </a:fld>
            <a:endParaRPr lang="en-GB" sz="1200">
              <a:solidFill>
                <a:srgbClr val="000000"/>
              </a:solidFill>
              <a:latin typeface="Calibri" charset="0"/>
            </a:endParaRPr>
          </a:p>
        </p:txBody>
      </p:sp>
      <p:sp>
        <p:nvSpPr>
          <p:cNvPr id="39941" name="Text Box 3"/>
          <p:cNvSpPr txBox="1">
            <a:spLocks noChangeArrowheads="1"/>
          </p:cNvSpPr>
          <p:nvPr/>
        </p:nvSpPr>
        <p:spPr bwMode="auto">
          <a:xfrm>
            <a:off x="3881438" y="8688388"/>
            <a:ext cx="2970212"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lnSpc>
                <a:spcPct val="95000"/>
              </a:lnSpc>
              <a:buSzPct val="45000"/>
              <a:buFont typeface="Wingdings" charset="0"/>
              <a:buNone/>
            </a:pPr>
            <a:fld id="{F9FB5E98-A4C9-4747-BAD4-FF72848F05E1}" type="slidenum">
              <a:rPr lang="en-GB" sz="1200">
                <a:solidFill>
                  <a:srgbClr val="000000"/>
                </a:solidFill>
                <a:latin typeface="Calibri" charset="0"/>
              </a:rPr>
              <a:pPr algn="r" eaLnBrk="1" hangingPunct="1">
                <a:lnSpc>
                  <a:spcPct val="95000"/>
                </a:lnSpc>
                <a:buSzPct val="45000"/>
                <a:buFont typeface="Wingdings" charset="0"/>
                <a:buNone/>
              </a:pPr>
              <a:t>21</a:t>
            </a:fld>
            <a:endParaRPr lang="en-GB" sz="1200">
              <a:solidFill>
                <a:srgbClr val="000000"/>
              </a:solidFill>
              <a:latin typeface="Calibri" charset="0"/>
            </a:endParaRPr>
          </a:p>
        </p:txBody>
      </p:sp>
      <p:sp>
        <p:nvSpPr>
          <p:cNvPr id="39942" name="Text Box 4"/>
          <p:cNvSpPr txBox="1">
            <a:spLocks noChangeArrowheads="1"/>
          </p:cNvSpPr>
          <p:nvPr/>
        </p:nvSpPr>
        <p:spPr bwMode="auto">
          <a:xfrm>
            <a:off x="1003300" y="695325"/>
            <a:ext cx="4845050" cy="3425825"/>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FR" sz="1800">
              <a:latin typeface="Calibri" charset="0"/>
            </a:endParaRPr>
          </a:p>
        </p:txBody>
      </p:sp>
      <p:sp>
        <p:nvSpPr>
          <p:cNvPr id="39943" name="Rectangle 5"/>
          <p:cNvSpPr>
            <a:spLocks noGrp="1" noChangeArrowheads="1"/>
          </p:cNvSpPr>
          <p:nvPr>
            <p:ph type="body"/>
          </p:nvPr>
        </p:nvSpPr>
        <p:spPr bwMode="auto">
          <a:xfrm>
            <a:off x="685800" y="4343400"/>
            <a:ext cx="5484813"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0"/>
              </a:spcBef>
            </a:pPr>
            <a:r>
              <a:rPr lang="fr-FR">
                <a:latin typeface="Times New Roman" charset="0"/>
              </a:rPr>
              <a:t>Le nouveau système ne serait pas forcément plus égalitaire : en calculant sur l’ensemble des années d’activités (alors qu’actuellement c’est sur les 25 meilleures années dans le privé et sur les 6 derniers mois dans le public), on favorise, en termes relatifs, ceux qui ont eu des carrières longues mais « plates », et cela défavorise ceux dont les revenus ont progressé durant la vie active.</a:t>
            </a:r>
          </a:p>
          <a:p>
            <a:pPr eaLnBrk="1" hangingPunct="1">
              <a:spcBef>
                <a:spcPct val="0"/>
              </a:spcBef>
            </a:pPr>
            <a:endParaRPr lang="fr-FR">
              <a:latin typeface="Times New Roman" charset="0"/>
            </a:endParaRPr>
          </a:p>
          <a:p>
            <a:pPr eaLnBrk="1" hangingPunct="1">
              <a:spcBef>
                <a:spcPct val="0"/>
              </a:spcBef>
            </a:pPr>
            <a:r>
              <a:rPr lang="fr-FR">
                <a:latin typeface="Times New Roman" charset="0"/>
              </a:rPr>
              <a:t>Il handicaperait lourdement ceux qui ont subi des périodes de chômage.</a:t>
            </a:r>
          </a:p>
          <a:p>
            <a:pPr eaLnBrk="1" hangingPunct="1"/>
            <a:endParaRPr lang="fr-FR">
              <a:latin typeface="Century Gothic" charset="0"/>
            </a:endParaRPr>
          </a:p>
          <a:p>
            <a:pPr eaLnBrk="1" hangingPunct="1"/>
            <a:r>
              <a:rPr lang="fr-FR">
                <a:latin typeface="Century Gothic" charset="0"/>
              </a:rPr>
              <a:t>Sur la question de la répartition des richesses, cela reprend l’idée selon laquelle il faut « récupérer sa mise » qui est en fait un formidable instrument pour diminuer la part de socialisation des richesses que représente la retraite. En moyenne, on estime qu’actuellement les retraités récupèrent environ 1,6 fois ce qu’ils ont versé. </a:t>
            </a:r>
          </a:p>
          <a:p>
            <a:pPr eaLnBrk="1" hangingPunct="1"/>
            <a:r>
              <a:rPr lang="fr-FR">
                <a:latin typeface="Century Gothic" charset="0"/>
              </a:rPr>
              <a:t>Or, les retraités n’ont-ils pas permis, par leur travail, que les richesses s’accroissent et que la société dans laquelle ils vivent ait donc désormais la capacité de prélever davantage sur les richesses produites ?</a:t>
            </a:r>
          </a:p>
          <a:p>
            <a:pPr eaLnBrk="1" hangingPunct="1"/>
            <a:endParaRPr lang="fr-FR">
              <a:latin typeface="Century Gothic" charset="0"/>
            </a:endParaRPr>
          </a:p>
          <a:p>
            <a:pPr eaLnBrk="1" hangingPunct="1"/>
            <a:r>
              <a:rPr lang="fr-FR">
                <a:latin typeface="Century Gothic" charset="0"/>
              </a:rPr>
              <a:t>Avec les retraites par points, tout est individualisé et le risque est grand qu’il n’y ait plus de discussion politique sur l’</a:t>
            </a:r>
            <a:r>
              <a:rPr lang="fr-FR" altLang="ja-JP">
                <a:latin typeface="Century Gothic" charset="0"/>
              </a:rPr>
              <a:t>âge de la retraite, la durée de cotisation, etc. Or, les mouvements sociaux des 20 dernières années, s</a:t>
            </a:r>
            <a:r>
              <a:rPr lang="fr-FR">
                <a:latin typeface="Century Gothic" charset="0"/>
              </a:rPr>
              <a:t>’</a:t>
            </a:r>
            <a:r>
              <a:rPr lang="fr-FR" altLang="ja-JP">
                <a:latin typeface="Century Gothic" charset="0"/>
              </a:rPr>
              <a:t>ils n</a:t>
            </a:r>
            <a:r>
              <a:rPr lang="fr-FR">
                <a:latin typeface="Century Gothic" charset="0"/>
              </a:rPr>
              <a:t>’</a:t>
            </a:r>
            <a:r>
              <a:rPr lang="fr-FR" altLang="ja-JP">
                <a:latin typeface="Century Gothic" charset="0"/>
              </a:rPr>
              <a:t>ont pas réussi à bloquer les réformes, sont quand même parvenus à poser cette question du choix de société : financer une retraite à 60 ans « coûte » peut être plus cher quand il y a davantage de retraités, mais ce « coût » n</a:t>
            </a:r>
            <a:r>
              <a:rPr lang="fr-FR">
                <a:latin typeface="Century Gothic" charset="0"/>
              </a:rPr>
              <a:t>’</a:t>
            </a:r>
            <a:r>
              <a:rPr lang="fr-FR" altLang="ja-JP">
                <a:latin typeface="Century Gothic" charset="0"/>
              </a:rPr>
              <a:t>est-il pas finançable et n</a:t>
            </a:r>
            <a:r>
              <a:rPr lang="fr-FR">
                <a:latin typeface="Century Gothic" charset="0"/>
              </a:rPr>
              <a:t>’</a:t>
            </a:r>
            <a:r>
              <a:rPr lang="fr-FR" altLang="ja-JP">
                <a:latin typeface="Century Gothic" charset="0"/>
              </a:rPr>
              <a:t>est-il pas un bien social ? Alors qu</a:t>
            </a:r>
            <a:r>
              <a:rPr lang="fr-FR">
                <a:latin typeface="Century Gothic" charset="0"/>
              </a:rPr>
              <a:t>’</a:t>
            </a:r>
            <a:r>
              <a:rPr lang="fr-FR" altLang="ja-JP">
                <a:latin typeface="Century Gothic" charset="0"/>
              </a:rPr>
              <a:t>un Français sur 3 aura plus de 60 ans en 2060, n</a:t>
            </a:r>
            <a:r>
              <a:rPr lang="fr-FR">
                <a:latin typeface="Century Gothic" charset="0"/>
              </a:rPr>
              <a:t>’</a:t>
            </a:r>
            <a:r>
              <a:rPr lang="fr-FR" altLang="ja-JP">
                <a:latin typeface="Century Gothic" charset="0"/>
              </a:rPr>
              <a:t>est-il pas légitime de consacrer une part plus importante du PIB à cette population qui a contribué à créer la richesse et qui y contribue encore, sous une autre forme, une fois à la retraite.</a:t>
            </a:r>
          </a:p>
          <a:p>
            <a:pPr eaLnBrk="1" hangingPunct="1"/>
            <a:endParaRPr lang="fr-FR">
              <a:latin typeface="Century Gothic" charset="0"/>
            </a:endParaRPr>
          </a:p>
        </p:txBody>
      </p:sp>
    </p:spTree>
    <p:extLst>
      <p:ext uri="{BB962C8B-B14F-4D97-AF65-F5344CB8AC3E}">
        <p14:creationId xmlns:p14="http://schemas.microsoft.com/office/powerpoint/2010/main" val="4122913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F7D02C3-5354-7046-8007-A207FF1C1A35}" type="slidenum">
              <a:rPr lang="fr-FR" sz="1200">
                <a:latin typeface="Calibri" charset="0"/>
              </a:rPr>
              <a:pPr eaLnBrk="1" hangingPunct="1"/>
              <a:t>22</a:t>
            </a:fld>
            <a:endParaRPr lang="fr-FR" sz="1200">
              <a:latin typeface="Calibri" charset="0"/>
            </a:endParaRPr>
          </a:p>
        </p:txBody>
      </p:sp>
      <p:sp>
        <p:nvSpPr>
          <p:cNvPr id="43011" name="Text Box 1"/>
          <p:cNvSpPr txBox="1">
            <a:spLocks noChangeArrowheads="1"/>
          </p:cNvSpPr>
          <p:nvPr/>
        </p:nvSpPr>
        <p:spPr bwMode="auto">
          <a:xfrm>
            <a:off x="3884613"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buFont typeface="Calibri" charset="0"/>
              <a:buNone/>
            </a:pPr>
            <a:fld id="{4A9F5F34-6261-5A43-B8B3-287145C91199}" type="slidenum">
              <a:rPr lang="en-GB" sz="1200">
                <a:solidFill>
                  <a:srgbClr val="000000"/>
                </a:solidFill>
                <a:latin typeface="Calibri" charset="0"/>
              </a:rPr>
              <a:pPr algn="r" eaLnBrk="1" hangingPunct="1">
                <a:buFont typeface="Calibri" charset="0"/>
                <a:buNone/>
              </a:pPr>
              <a:t>22</a:t>
            </a:fld>
            <a:endParaRPr lang="en-GB" sz="1200">
              <a:solidFill>
                <a:srgbClr val="000000"/>
              </a:solidFill>
              <a:latin typeface="Calibri" charset="0"/>
            </a:endParaRPr>
          </a:p>
        </p:txBody>
      </p:sp>
      <p:sp>
        <p:nvSpPr>
          <p:cNvPr id="43012" name="Text Box 2"/>
          <p:cNvSpPr txBox="1">
            <a:spLocks noChangeArrowheads="1"/>
          </p:cNvSpPr>
          <p:nvPr/>
        </p:nvSpPr>
        <p:spPr bwMode="auto">
          <a:xfrm>
            <a:off x="3881438" y="8686800"/>
            <a:ext cx="296862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lnSpc>
                <a:spcPct val="95000"/>
              </a:lnSpc>
              <a:buSzPct val="45000"/>
              <a:buFont typeface="Wingdings" charset="0"/>
              <a:buNone/>
            </a:pPr>
            <a:fld id="{3E77F84B-0DDF-1045-A556-2747B55D98E1}" type="slidenum">
              <a:rPr lang="en-GB" sz="1200">
                <a:solidFill>
                  <a:srgbClr val="000000"/>
                </a:solidFill>
                <a:latin typeface="Calibri" charset="0"/>
              </a:rPr>
              <a:pPr algn="r" eaLnBrk="1" hangingPunct="1">
                <a:lnSpc>
                  <a:spcPct val="95000"/>
                </a:lnSpc>
                <a:buSzPct val="45000"/>
                <a:buFont typeface="Wingdings" charset="0"/>
                <a:buNone/>
              </a:pPr>
              <a:t>22</a:t>
            </a:fld>
            <a:endParaRPr lang="en-GB" sz="1200">
              <a:solidFill>
                <a:srgbClr val="000000"/>
              </a:solidFill>
              <a:latin typeface="Calibri" charset="0"/>
            </a:endParaRPr>
          </a:p>
        </p:txBody>
      </p:sp>
      <p:sp>
        <p:nvSpPr>
          <p:cNvPr id="43013" name="Text Box 3"/>
          <p:cNvSpPr txBox="1">
            <a:spLocks noChangeArrowheads="1"/>
          </p:cNvSpPr>
          <p:nvPr/>
        </p:nvSpPr>
        <p:spPr bwMode="auto">
          <a:xfrm>
            <a:off x="3881438" y="8688388"/>
            <a:ext cx="2970212"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lnSpc>
                <a:spcPct val="95000"/>
              </a:lnSpc>
              <a:buSzPct val="45000"/>
              <a:buFont typeface="Wingdings" charset="0"/>
              <a:buNone/>
            </a:pPr>
            <a:fld id="{DF93001D-977D-4743-8EAC-A04838B899CB}" type="slidenum">
              <a:rPr lang="en-GB" sz="1200">
                <a:solidFill>
                  <a:srgbClr val="000000"/>
                </a:solidFill>
                <a:latin typeface="Calibri" charset="0"/>
              </a:rPr>
              <a:pPr algn="r" eaLnBrk="1" hangingPunct="1">
                <a:lnSpc>
                  <a:spcPct val="95000"/>
                </a:lnSpc>
                <a:buSzPct val="45000"/>
                <a:buFont typeface="Wingdings" charset="0"/>
                <a:buNone/>
              </a:pPr>
              <a:t>22</a:t>
            </a:fld>
            <a:endParaRPr lang="en-GB" sz="1200">
              <a:solidFill>
                <a:srgbClr val="000000"/>
              </a:solidFill>
              <a:latin typeface="Calibri" charset="0"/>
            </a:endParaRPr>
          </a:p>
        </p:txBody>
      </p:sp>
      <p:sp>
        <p:nvSpPr>
          <p:cNvPr id="43014" name="Text Box 4"/>
          <p:cNvSpPr txBox="1">
            <a:spLocks noChangeArrowheads="1"/>
          </p:cNvSpPr>
          <p:nvPr/>
        </p:nvSpPr>
        <p:spPr bwMode="auto">
          <a:xfrm>
            <a:off x="1003300" y="695325"/>
            <a:ext cx="4845050" cy="3425825"/>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FR" sz="1800">
              <a:latin typeface="Calibri" charset="0"/>
            </a:endParaRPr>
          </a:p>
        </p:txBody>
      </p:sp>
      <p:sp>
        <p:nvSpPr>
          <p:cNvPr id="43015" name="Rectangle 5"/>
          <p:cNvSpPr>
            <a:spLocks noGrp="1" noChangeArrowheads="1"/>
          </p:cNvSpPr>
          <p:nvPr>
            <p:ph type="body"/>
          </p:nvPr>
        </p:nvSpPr>
        <p:spPr bwMode="auto">
          <a:xfrm>
            <a:off x="685800" y="4343400"/>
            <a:ext cx="5484813"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0"/>
              </a:spcBef>
            </a:pPr>
            <a:r>
              <a:rPr lang="fr-FR">
                <a:latin typeface="Times New Roman" charset="0"/>
              </a:rPr>
              <a:t>Mettre l’accent sur les dangers d’un système par points ou comptes notionnels ne doit pas nous interdire de réfléchir aux défauts du système actuel : le système est en effet le résultat d’un empilement de réformes qui ont fait perdre de vue la justification des spécificités. </a:t>
            </a:r>
          </a:p>
          <a:p>
            <a:pPr eaLnBrk="1" hangingPunct="1">
              <a:spcBef>
                <a:spcPct val="0"/>
              </a:spcBef>
            </a:pPr>
            <a:endParaRPr lang="fr-FR">
              <a:latin typeface="Times New Roman" charset="0"/>
            </a:endParaRPr>
          </a:p>
        </p:txBody>
      </p:sp>
    </p:spTree>
    <p:extLst>
      <p:ext uri="{BB962C8B-B14F-4D97-AF65-F5344CB8AC3E}">
        <p14:creationId xmlns:p14="http://schemas.microsoft.com/office/powerpoint/2010/main" val="2014696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515A5A1-7BC0-4A4C-AD00-6715FBAE4F2F}" type="slidenum">
              <a:rPr lang="fr-FR" sz="1200">
                <a:latin typeface="Calibri" charset="0"/>
              </a:rPr>
              <a:pPr eaLnBrk="1" hangingPunct="1"/>
              <a:t>23</a:t>
            </a:fld>
            <a:endParaRPr lang="fr-FR" sz="1200">
              <a:latin typeface="Calibri" charset="0"/>
            </a:endParaRPr>
          </a:p>
        </p:txBody>
      </p:sp>
      <p:sp>
        <p:nvSpPr>
          <p:cNvPr id="45059" name="Text Box 1"/>
          <p:cNvSpPr txBox="1">
            <a:spLocks noChangeArrowheads="1"/>
          </p:cNvSpPr>
          <p:nvPr/>
        </p:nvSpPr>
        <p:spPr bwMode="auto">
          <a:xfrm>
            <a:off x="3884613"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buFont typeface="Calibri" charset="0"/>
              <a:buNone/>
            </a:pPr>
            <a:fld id="{B100598F-8F96-364D-A372-0F61715279C5}" type="slidenum">
              <a:rPr lang="en-GB" sz="1200">
                <a:solidFill>
                  <a:srgbClr val="000000"/>
                </a:solidFill>
                <a:latin typeface="Calibri" charset="0"/>
              </a:rPr>
              <a:pPr algn="r" eaLnBrk="1" hangingPunct="1">
                <a:buFont typeface="Calibri" charset="0"/>
                <a:buNone/>
              </a:pPr>
              <a:t>23</a:t>
            </a:fld>
            <a:endParaRPr lang="en-GB" sz="1200">
              <a:solidFill>
                <a:srgbClr val="000000"/>
              </a:solidFill>
              <a:latin typeface="Calibri" charset="0"/>
            </a:endParaRPr>
          </a:p>
        </p:txBody>
      </p:sp>
      <p:sp>
        <p:nvSpPr>
          <p:cNvPr id="45060" name="Text Box 2"/>
          <p:cNvSpPr txBox="1">
            <a:spLocks noChangeArrowheads="1"/>
          </p:cNvSpPr>
          <p:nvPr/>
        </p:nvSpPr>
        <p:spPr bwMode="auto">
          <a:xfrm>
            <a:off x="3881438" y="8686800"/>
            <a:ext cx="296862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lnSpc>
                <a:spcPct val="95000"/>
              </a:lnSpc>
              <a:buSzPct val="45000"/>
              <a:buFont typeface="Wingdings" charset="0"/>
              <a:buNone/>
            </a:pPr>
            <a:fld id="{B85EF01A-58D0-314F-ABEA-25AB2C6DD168}" type="slidenum">
              <a:rPr lang="en-GB" sz="1200">
                <a:solidFill>
                  <a:srgbClr val="000000"/>
                </a:solidFill>
                <a:latin typeface="Calibri" charset="0"/>
              </a:rPr>
              <a:pPr algn="r" eaLnBrk="1" hangingPunct="1">
                <a:lnSpc>
                  <a:spcPct val="95000"/>
                </a:lnSpc>
                <a:buSzPct val="45000"/>
                <a:buFont typeface="Wingdings" charset="0"/>
                <a:buNone/>
              </a:pPr>
              <a:t>23</a:t>
            </a:fld>
            <a:endParaRPr lang="en-GB" sz="1200">
              <a:solidFill>
                <a:srgbClr val="000000"/>
              </a:solidFill>
              <a:latin typeface="Calibri" charset="0"/>
            </a:endParaRPr>
          </a:p>
        </p:txBody>
      </p:sp>
      <p:sp>
        <p:nvSpPr>
          <p:cNvPr id="45061" name="Text Box 3"/>
          <p:cNvSpPr txBox="1">
            <a:spLocks noChangeArrowheads="1"/>
          </p:cNvSpPr>
          <p:nvPr/>
        </p:nvSpPr>
        <p:spPr bwMode="auto">
          <a:xfrm>
            <a:off x="3881438" y="8688388"/>
            <a:ext cx="2970212"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lnSpc>
                <a:spcPct val="95000"/>
              </a:lnSpc>
              <a:buSzPct val="45000"/>
              <a:buFont typeface="Wingdings" charset="0"/>
              <a:buNone/>
            </a:pPr>
            <a:fld id="{9B9619C7-49CE-BF47-AECE-863502040ED9}" type="slidenum">
              <a:rPr lang="en-GB" sz="1200">
                <a:solidFill>
                  <a:srgbClr val="000000"/>
                </a:solidFill>
                <a:latin typeface="Calibri" charset="0"/>
              </a:rPr>
              <a:pPr algn="r" eaLnBrk="1" hangingPunct="1">
                <a:lnSpc>
                  <a:spcPct val="95000"/>
                </a:lnSpc>
                <a:buSzPct val="45000"/>
                <a:buFont typeface="Wingdings" charset="0"/>
                <a:buNone/>
              </a:pPr>
              <a:t>23</a:t>
            </a:fld>
            <a:endParaRPr lang="en-GB" sz="1200">
              <a:solidFill>
                <a:srgbClr val="000000"/>
              </a:solidFill>
              <a:latin typeface="Calibri" charset="0"/>
            </a:endParaRPr>
          </a:p>
        </p:txBody>
      </p:sp>
      <p:sp>
        <p:nvSpPr>
          <p:cNvPr id="45062" name="Text Box 4"/>
          <p:cNvSpPr txBox="1">
            <a:spLocks noChangeArrowheads="1"/>
          </p:cNvSpPr>
          <p:nvPr/>
        </p:nvSpPr>
        <p:spPr bwMode="auto">
          <a:xfrm>
            <a:off x="1003300" y="695325"/>
            <a:ext cx="4845050" cy="3425825"/>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FR" sz="1800">
              <a:latin typeface="Calibri" charset="0"/>
            </a:endParaRPr>
          </a:p>
        </p:txBody>
      </p:sp>
      <p:sp>
        <p:nvSpPr>
          <p:cNvPr id="45063" name="Rectangle 5"/>
          <p:cNvSpPr>
            <a:spLocks noGrp="1" noChangeArrowheads="1"/>
          </p:cNvSpPr>
          <p:nvPr>
            <p:ph type="body"/>
          </p:nvPr>
        </p:nvSpPr>
        <p:spPr bwMode="auto">
          <a:xfrm>
            <a:off x="685800" y="4343400"/>
            <a:ext cx="5484813"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anchor="ctr"/>
          <a:lstStyle/>
          <a:p>
            <a:pPr eaLnBrk="1" hangingPunct="1">
              <a:spcBef>
                <a:spcPct val="0"/>
              </a:spcBef>
            </a:pPr>
            <a:endParaRPr lang="fr-FR">
              <a:latin typeface="Times New Roman" charset="0"/>
            </a:endParaRPr>
          </a:p>
        </p:txBody>
      </p:sp>
    </p:spTree>
    <p:extLst>
      <p:ext uri="{BB962C8B-B14F-4D97-AF65-F5344CB8AC3E}">
        <p14:creationId xmlns:p14="http://schemas.microsoft.com/office/powerpoint/2010/main" val="2104917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2FE104C-D02E-C643-A448-282BD843B76B}" type="slidenum">
              <a:rPr lang="fr-FR" sz="1200">
                <a:latin typeface="Calibri" charset="0"/>
              </a:rPr>
              <a:pPr eaLnBrk="1" hangingPunct="1"/>
              <a:t>24</a:t>
            </a:fld>
            <a:endParaRPr lang="fr-FR" sz="1200">
              <a:latin typeface="Calibri" charset="0"/>
            </a:endParaRPr>
          </a:p>
        </p:txBody>
      </p:sp>
      <p:sp>
        <p:nvSpPr>
          <p:cNvPr id="47107" name="Rectangle 1"/>
          <p:cNvSpPr>
            <a:spLocks noGrp="1" noRot="1" noChangeAspect="1" noChangeArrowheads="1" noTextEdit="1"/>
          </p:cNvSpPr>
          <p:nvPr>
            <p:ph type="sldImg"/>
          </p:nvPr>
        </p:nvSpPr>
        <p:spPr bwMode="auto">
          <a:xfrm>
            <a:off x="1141413" y="685800"/>
            <a:ext cx="4573587" cy="3430588"/>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47108" name="Rectangle 2"/>
          <p:cNvSpPr>
            <a:spLocks noGrp="1" noChangeArrowheads="1"/>
          </p:cNvSpPr>
          <p:nvPr>
            <p:ph type="body" idx="1"/>
          </p:nvPr>
        </p:nvSpPr>
        <p:spPr bwMode="auto">
          <a:xfrm>
            <a:off x="685800" y="4343400"/>
            <a:ext cx="5484813" cy="4033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anchor="ctr"/>
          <a:lstStyle/>
          <a:p>
            <a:pPr eaLnBrk="1" hangingPunct="1">
              <a:spcBef>
                <a:spcPct val="0"/>
              </a:spcBef>
            </a:pPr>
            <a:endParaRPr lang="fr-FR">
              <a:latin typeface="Times New Roman" charset="0"/>
            </a:endParaRPr>
          </a:p>
        </p:txBody>
      </p:sp>
    </p:spTree>
    <p:extLst>
      <p:ext uri="{BB962C8B-B14F-4D97-AF65-F5344CB8AC3E}">
        <p14:creationId xmlns:p14="http://schemas.microsoft.com/office/powerpoint/2010/main" val="3129353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9BF9DB-FC08-724A-8980-E89795336990}" type="slidenum">
              <a:rPr lang="fr-FR" sz="1200">
                <a:latin typeface="Calibri" charset="0"/>
              </a:rPr>
              <a:pPr eaLnBrk="1" hangingPunct="1"/>
              <a:t>25</a:t>
            </a:fld>
            <a:endParaRPr lang="fr-FR" sz="1200">
              <a:latin typeface="Calibri" charset="0"/>
            </a:endParaRPr>
          </a:p>
        </p:txBody>
      </p:sp>
      <p:sp>
        <p:nvSpPr>
          <p:cNvPr id="49155" name="Text Box 1"/>
          <p:cNvSpPr txBox="1">
            <a:spLocks noChangeArrowheads="1"/>
          </p:cNvSpPr>
          <p:nvPr/>
        </p:nvSpPr>
        <p:spPr bwMode="auto">
          <a:xfrm>
            <a:off x="3884613" y="8686800"/>
            <a:ext cx="297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buFont typeface="Calibri" charset="0"/>
              <a:buNone/>
            </a:pPr>
            <a:fld id="{7992EEC2-E468-EA47-8059-F29207DABA12}" type="slidenum">
              <a:rPr lang="en-GB" sz="1200">
                <a:solidFill>
                  <a:srgbClr val="000000"/>
                </a:solidFill>
                <a:latin typeface="Calibri" charset="0"/>
              </a:rPr>
              <a:pPr algn="r" eaLnBrk="1" hangingPunct="1">
                <a:buFont typeface="Calibri" charset="0"/>
                <a:buNone/>
              </a:pPr>
              <a:t>25</a:t>
            </a:fld>
            <a:endParaRPr lang="en-GB" sz="1200">
              <a:solidFill>
                <a:srgbClr val="000000"/>
              </a:solidFill>
              <a:latin typeface="Calibri" charset="0"/>
            </a:endParaRPr>
          </a:p>
        </p:txBody>
      </p:sp>
      <p:sp>
        <p:nvSpPr>
          <p:cNvPr id="49156" name="Text Box 2"/>
          <p:cNvSpPr txBox="1">
            <a:spLocks noChangeArrowheads="1"/>
          </p:cNvSpPr>
          <p:nvPr/>
        </p:nvSpPr>
        <p:spPr bwMode="auto">
          <a:xfrm>
            <a:off x="3881438" y="8686800"/>
            <a:ext cx="296862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lnSpc>
                <a:spcPct val="95000"/>
              </a:lnSpc>
              <a:buSzPct val="45000"/>
              <a:buFont typeface="Wingdings" charset="0"/>
              <a:buNone/>
            </a:pPr>
            <a:fld id="{76B343EA-C32C-624E-8D10-FFE2313EDE01}" type="slidenum">
              <a:rPr lang="en-GB" sz="1200">
                <a:solidFill>
                  <a:srgbClr val="000000"/>
                </a:solidFill>
                <a:latin typeface="Calibri" charset="0"/>
              </a:rPr>
              <a:pPr algn="r" eaLnBrk="1" hangingPunct="1">
                <a:lnSpc>
                  <a:spcPct val="95000"/>
                </a:lnSpc>
                <a:buSzPct val="45000"/>
                <a:buFont typeface="Wingdings" charset="0"/>
                <a:buNone/>
              </a:pPr>
              <a:t>25</a:t>
            </a:fld>
            <a:endParaRPr lang="en-GB" sz="1200">
              <a:solidFill>
                <a:srgbClr val="000000"/>
              </a:solidFill>
              <a:latin typeface="Calibri" charset="0"/>
            </a:endParaRPr>
          </a:p>
        </p:txBody>
      </p:sp>
      <p:sp>
        <p:nvSpPr>
          <p:cNvPr id="49157" name="Text Box 3"/>
          <p:cNvSpPr txBox="1">
            <a:spLocks noChangeArrowheads="1"/>
          </p:cNvSpPr>
          <p:nvPr/>
        </p:nvSpPr>
        <p:spPr bwMode="auto">
          <a:xfrm>
            <a:off x="3881438" y="8688388"/>
            <a:ext cx="2970212"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lnSpc>
                <a:spcPct val="95000"/>
              </a:lnSpc>
              <a:buSzPct val="45000"/>
              <a:buFont typeface="Wingdings" charset="0"/>
              <a:buNone/>
            </a:pPr>
            <a:fld id="{729CA06A-7DC3-2345-BDA2-637FF5821B1E}" type="slidenum">
              <a:rPr lang="en-GB" sz="1200">
                <a:solidFill>
                  <a:srgbClr val="000000"/>
                </a:solidFill>
                <a:latin typeface="Calibri" charset="0"/>
              </a:rPr>
              <a:pPr algn="r" eaLnBrk="1" hangingPunct="1">
                <a:lnSpc>
                  <a:spcPct val="95000"/>
                </a:lnSpc>
                <a:buSzPct val="45000"/>
                <a:buFont typeface="Wingdings" charset="0"/>
                <a:buNone/>
              </a:pPr>
              <a:t>25</a:t>
            </a:fld>
            <a:endParaRPr lang="en-GB" sz="1200">
              <a:solidFill>
                <a:srgbClr val="000000"/>
              </a:solidFill>
              <a:latin typeface="Calibri" charset="0"/>
            </a:endParaRPr>
          </a:p>
        </p:txBody>
      </p:sp>
      <p:sp>
        <p:nvSpPr>
          <p:cNvPr id="49158" name="Text Box 4"/>
          <p:cNvSpPr txBox="1">
            <a:spLocks noChangeArrowheads="1"/>
          </p:cNvSpPr>
          <p:nvPr/>
        </p:nvSpPr>
        <p:spPr bwMode="auto">
          <a:xfrm>
            <a:off x="1003300" y="695325"/>
            <a:ext cx="4845050" cy="3425825"/>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FR" sz="1800">
              <a:latin typeface="Calibri" charset="0"/>
            </a:endParaRPr>
          </a:p>
        </p:txBody>
      </p:sp>
      <p:sp>
        <p:nvSpPr>
          <p:cNvPr id="49159" name="Rectangle 5"/>
          <p:cNvSpPr>
            <a:spLocks noGrp="1" noChangeArrowheads="1"/>
          </p:cNvSpPr>
          <p:nvPr>
            <p:ph type="body"/>
          </p:nvPr>
        </p:nvSpPr>
        <p:spPr bwMode="auto">
          <a:xfrm>
            <a:off x="685800" y="4343400"/>
            <a:ext cx="5484813"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fr-FR">
                <a:latin typeface="Century Gothic" charset="0"/>
              </a:rPr>
              <a:t>Sur la distinction du « contributif » et du « non contributif » on distingue les dépenses qui sont directement proportionnées à l</a:t>
            </a:r>
            <a:r>
              <a:rPr lang="ja-JP" altLang="fr-FR">
                <a:latin typeface="Century Gothic" charset="0"/>
              </a:rPr>
              <a:t>’</a:t>
            </a:r>
            <a:r>
              <a:rPr lang="fr-FR" altLang="ja-JP">
                <a:latin typeface="Century Gothic" charset="0"/>
              </a:rPr>
              <a:t>effort de cotisation (</a:t>
            </a:r>
            <a:r>
              <a:rPr lang="fr-FR" altLang="ja-JP" b="1">
                <a:latin typeface="Century Gothic" charset="0"/>
              </a:rPr>
              <a:t>part dite contributive</a:t>
            </a:r>
            <a:r>
              <a:rPr lang="fr-FR" altLang="ja-JP">
                <a:latin typeface="Century Gothic" charset="0"/>
              </a:rPr>
              <a:t>) </a:t>
            </a:r>
          </a:p>
          <a:p>
            <a:pPr eaLnBrk="1" hangingPunct="1">
              <a:spcBef>
                <a:spcPct val="0"/>
              </a:spcBef>
              <a:buFont typeface="Wingdings 2" charset="0"/>
              <a:buNone/>
            </a:pPr>
            <a:r>
              <a:rPr lang="fr-FR">
                <a:latin typeface="Century Gothic" charset="0"/>
              </a:rPr>
              <a:t>des droits acquis sans contrepartie de cotisations ou non proportionnels aux cotisations acquittées (</a:t>
            </a:r>
            <a:r>
              <a:rPr lang="fr-FR" b="1">
                <a:latin typeface="Century Gothic" charset="0"/>
              </a:rPr>
              <a:t>part dite non contributive</a:t>
            </a:r>
            <a:r>
              <a:rPr lang="fr-FR">
                <a:latin typeface="Century Gothic" charset="0"/>
              </a:rPr>
              <a:t>). </a:t>
            </a:r>
          </a:p>
          <a:p>
            <a:pPr eaLnBrk="1" hangingPunct="1">
              <a:spcBef>
                <a:spcPct val="0"/>
              </a:spcBef>
              <a:buFont typeface="Wingdings 2" charset="0"/>
              <a:buNone/>
            </a:pPr>
            <a:r>
              <a:rPr lang="fr-FR">
                <a:latin typeface="Century Gothic" charset="0"/>
              </a:rPr>
              <a:t>Dans un système où c’est « l’euro cotisé » qui est la mesure de toute chose, comment prendre en compte les congés parentaux, périodes de chômage,etc. ?</a:t>
            </a:r>
          </a:p>
          <a:p>
            <a:pPr eaLnBrk="1" hangingPunct="1">
              <a:spcBef>
                <a:spcPct val="0"/>
              </a:spcBef>
              <a:buFont typeface="Wingdings 2" charset="0"/>
              <a:buNone/>
            </a:pPr>
            <a:endParaRPr lang="fr-FR">
              <a:latin typeface="Century Gothic" charset="0"/>
            </a:endParaRPr>
          </a:p>
          <a:p>
            <a:pPr eaLnBrk="1" hangingPunct="1"/>
            <a:r>
              <a:rPr lang="fr-FR">
                <a:latin typeface="Century Gothic" charset="0"/>
              </a:rPr>
              <a:t>Pour comprendre les seuls mécanismes de solidarité dans le système de retraite, le COR distingue :</a:t>
            </a:r>
          </a:p>
          <a:p>
            <a:pPr eaLnBrk="1" hangingPunct="1">
              <a:buFontTx/>
              <a:buChar char="-"/>
            </a:pPr>
            <a:r>
              <a:rPr lang="fr-FR" b="1">
                <a:latin typeface="Century Gothic" charset="0"/>
              </a:rPr>
              <a:t>des mécanismes explicites </a:t>
            </a:r>
            <a:r>
              <a:rPr lang="fr-FR">
                <a:latin typeface="Century Gothic" charset="0"/>
              </a:rPr>
              <a:t>qui correspondent à des prises en charges de cotisation ou au versement de prestations de solidarité ;</a:t>
            </a:r>
          </a:p>
          <a:p>
            <a:pPr eaLnBrk="1" hangingPunct="1">
              <a:buFontTx/>
              <a:buChar char="-"/>
            </a:pPr>
            <a:endParaRPr lang="fr-FR">
              <a:latin typeface="Century Gothic" charset="0"/>
            </a:endParaRPr>
          </a:p>
          <a:p>
            <a:pPr eaLnBrk="1" hangingPunct="1">
              <a:buFont typeface="Wingdings 2" charset="0"/>
              <a:buNone/>
            </a:pPr>
            <a:r>
              <a:rPr lang="fr-FR">
                <a:latin typeface="Century Gothic" charset="0"/>
              </a:rPr>
              <a:t>- </a:t>
            </a:r>
            <a:r>
              <a:rPr lang="fr-FR" b="1">
                <a:latin typeface="Century Gothic" charset="0"/>
              </a:rPr>
              <a:t>les mécanismes implicites</a:t>
            </a:r>
            <a:r>
              <a:rPr lang="fr-FR">
                <a:latin typeface="Century Gothic" charset="0"/>
              </a:rPr>
              <a:t>, qui tiennent aux règles propres à chaque régime de liquidation des retraites et qui intègrent une dimension non-contributive.</a:t>
            </a:r>
          </a:p>
          <a:p>
            <a:pPr eaLnBrk="1" hangingPunct="1">
              <a:spcBef>
                <a:spcPct val="0"/>
              </a:spcBef>
            </a:pPr>
            <a:endParaRPr lang="fr-FR">
              <a:latin typeface="Times New Roman" charset="0"/>
            </a:endParaRPr>
          </a:p>
          <a:p>
            <a:pPr eaLnBrk="1" hangingPunct="1">
              <a:spcBef>
                <a:spcPct val="0"/>
              </a:spcBef>
            </a:pPr>
            <a:endParaRPr lang="fr-FR">
              <a:latin typeface="Times New Roman" charset="0"/>
            </a:endParaRPr>
          </a:p>
        </p:txBody>
      </p:sp>
    </p:spTree>
    <p:extLst>
      <p:ext uri="{BB962C8B-B14F-4D97-AF65-F5344CB8AC3E}">
        <p14:creationId xmlns:p14="http://schemas.microsoft.com/office/powerpoint/2010/main" val="32099287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086E4B2-6A19-EC40-9A3E-F4D8756924EB}" type="slidenum">
              <a:rPr lang="fr-FR" sz="1200">
                <a:latin typeface="Calibri" charset="0"/>
              </a:rPr>
              <a:pPr eaLnBrk="1" hangingPunct="1"/>
              <a:t>26</a:t>
            </a:fld>
            <a:endParaRPr lang="fr-FR" sz="1200">
              <a:latin typeface="Calibri" charset="0"/>
            </a:endParaRPr>
          </a:p>
        </p:txBody>
      </p:sp>
      <p:sp>
        <p:nvSpPr>
          <p:cNvPr id="51203" name="Rectangle 1"/>
          <p:cNvSpPr>
            <a:spLocks noGrp="1" noRot="1" noChangeAspect="1" noChangeArrowheads="1" noTextEdit="1"/>
          </p:cNvSpPr>
          <p:nvPr>
            <p:ph type="sldImg"/>
          </p:nvPr>
        </p:nvSpPr>
        <p:spPr bwMode="auto">
          <a:xfrm>
            <a:off x="1141413" y="685800"/>
            <a:ext cx="4573587" cy="3430588"/>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1204" name="Rectangle 2"/>
          <p:cNvSpPr>
            <a:spLocks noGrp="1" noChangeArrowheads="1"/>
          </p:cNvSpPr>
          <p:nvPr>
            <p:ph type="body" idx="1"/>
          </p:nvPr>
        </p:nvSpPr>
        <p:spPr bwMode="auto">
          <a:xfrm>
            <a:off x="685800" y="4343400"/>
            <a:ext cx="5484813" cy="4033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0"/>
              </a:spcBef>
            </a:pPr>
            <a:r>
              <a:rPr lang="fr-FR">
                <a:latin typeface="Times New Roman" charset="0"/>
              </a:rPr>
              <a:t>Les carrières des fonctionnaires sont linéaires : la prise en compte de points sur l’ensemble de la carrière reviendrait à prendre en compte le salaire moyen de </a:t>
            </a:r>
          </a:p>
          <a:p>
            <a:pPr eaLnBrk="1" hangingPunct="1">
              <a:spcBef>
                <a:spcPct val="0"/>
              </a:spcBef>
            </a:pPr>
            <a:r>
              <a:rPr lang="fr-FR">
                <a:latin typeface="Times New Roman" charset="0"/>
              </a:rPr>
              <a:t>toute une carrière et risquerait de se traduire par une forte baisse des pensions</a:t>
            </a:r>
          </a:p>
          <a:p>
            <a:pPr eaLnBrk="1" hangingPunct="1">
              <a:spcBef>
                <a:spcPct val="0"/>
              </a:spcBef>
            </a:pPr>
            <a:endParaRPr lang="fr-FR">
              <a:latin typeface="Times New Roman" charset="0"/>
            </a:endParaRPr>
          </a:p>
          <a:p>
            <a:pPr eaLnBrk="1" hangingPunct="1">
              <a:spcBef>
                <a:spcPct val="0"/>
              </a:spcBef>
            </a:pPr>
            <a:r>
              <a:rPr lang="fr-FR">
                <a:latin typeface="Times New Roman" charset="0"/>
              </a:rPr>
              <a:t>Plus fondamentalement, s’attaquer à la notion de carrière, c’est revenir sur toute une conception de la Fonction publique. Parce qu’il est au service de l’intérêt général, le fonctionnaire ne doit pas avoir à « négocier » son augmentation de salaire auprès de son supérieur hiérarchique, c’est là la raison de son droit à une carrière.</a:t>
            </a:r>
          </a:p>
          <a:p>
            <a:pPr eaLnBrk="1" hangingPunct="1">
              <a:spcBef>
                <a:spcPct val="0"/>
              </a:spcBef>
            </a:pPr>
            <a:endParaRPr lang="fr-FR">
              <a:latin typeface="Times New Roman" charset="0"/>
            </a:endParaRPr>
          </a:p>
          <a:p>
            <a:pPr eaLnBrk="1" hangingPunct="1">
              <a:spcBef>
                <a:spcPct val="0"/>
              </a:spcBef>
            </a:pPr>
            <a:r>
              <a:rPr lang="fr-FR">
                <a:latin typeface="Times New Roman" charset="0"/>
              </a:rPr>
              <a:t>Les changements de grade se font en seconde partie de carrière et permettent d’accéder à des indices plus élevées : d’où l’intérêt de conserver la référence aux 6 derniers mois</a:t>
            </a:r>
          </a:p>
          <a:p>
            <a:pPr eaLnBrk="1" hangingPunct="1">
              <a:spcBef>
                <a:spcPct val="0"/>
              </a:spcBef>
            </a:pPr>
            <a:endParaRPr lang="fr-FR">
              <a:latin typeface="Times New Roman" charset="0"/>
            </a:endParaRPr>
          </a:p>
          <a:p>
            <a:pPr eaLnBrk="1" hangingPunct="1">
              <a:spcBef>
                <a:spcPct val="0"/>
              </a:spcBef>
            </a:pPr>
            <a:r>
              <a:rPr lang="fr-FR">
                <a:latin typeface="Times New Roman" charset="0"/>
              </a:rPr>
              <a:t>Les carrières sont à qualification égale et diplôme égal moins bien rémunérées dans le secteur public</a:t>
            </a:r>
          </a:p>
          <a:p>
            <a:pPr eaLnBrk="1" hangingPunct="1">
              <a:spcBef>
                <a:spcPct val="0"/>
              </a:spcBef>
            </a:pPr>
            <a:r>
              <a:rPr lang="fr-FR">
                <a:latin typeface="Times New Roman" charset="0"/>
              </a:rPr>
              <a:t>Les carrières dans le privé ne sont pas linéaires car il peut y avoir changement d’employeur ou d’emploi occupé : il serait nécessaire de revenir à la référence </a:t>
            </a:r>
          </a:p>
          <a:p>
            <a:pPr eaLnBrk="1" hangingPunct="1">
              <a:spcBef>
                <a:spcPct val="0"/>
              </a:spcBef>
            </a:pPr>
            <a:r>
              <a:rPr lang="fr-FR">
                <a:latin typeface="Times New Roman" charset="0"/>
              </a:rPr>
              <a:t>des 10 meilleures années, mais sur le principe il est juste de calculer sur « les meilleures années » dans le privé alors que cela n’a pas la même portée dans le public.</a:t>
            </a:r>
          </a:p>
          <a:p>
            <a:pPr eaLnBrk="1" hangingPunct="1">
              <a:spcBef>
                <a:spcPct val="0"/>
              </a:spcBef>
            </a:pPr>
            <a:endParaRPr lang="fr-FR">
              <a:latin typeface="Times New Roman" charset="0"/>
            </a:endParaRPr>
          </a:p>
          <a:p>
            <a:pPr eaLnBrk="1" hangingPunct="1">
              <a:spcBef>
                <a:spcPct val="0"/>
              </a:spcBef>
            </a:pPr>
            <a:r>
              <a:rPr lang="fr-FR">
                <a:latin typeface="Times New Roman" charset="0"/>
              </a:rPr>
              <a:t>Il existe de nombreuses différence entre système public et privé : ex majoration pour enfants continuent d’exister dans le régime général pouvant aller jusqu’à 8 trimestres pour maternité mais aussi pour éducation ; dans le secteur privé sauf interruption ou temps partiel, il n’y a plus d’avantage depuis 2004</a:t>
            </a:r>
          </a:p>
          <a:p>
            <a:pPr eaLnBrk="1" hangingPunct="1">
              <a:spcBef>
                <a:spcPct val="0"/>
              </a:spcBef>
            </a:pPr>
            <a:endParaRPr lang="fr-FR">
              <a:latin typeface="Times New Roman" charset="0"/>
            </a:endParaRPr>
          </a:p>
          <a:p>
            <a:pPr eaLnBrk="1" hangingPunct="1">
              <a:spcBef>
                <a:spcPct val="0"/>
              </a:spcBef>
            </a:pPr>
            <a:r>
              <a:rPr lang="fr-FR">
                <a:latin typeface="Times New Roman" charset="0"/>
              </a:rPr>
              <a:t>D’autres différences existent tels que l’impact du temps partiel (proratise la pension), la majoration pour aidant familial, la simplification lors qu’il y a plusieurs pensions de régimes différents à liquider.</a:t>
            </a:r>
          </a:p>
        </p:txBody>
      </p:sp>
    </p:spTree>
    <p:extLst>
      <p:ext uri="{BB962C8B-B14F-4D97-AF65-F5344CB8AC3E}">
        <p14:creationId xmlns:p14="http://schemas.microsoft.com/office/powerpoint/2010/main" val="41934244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2ED61A1-CC49-B84B-B90F-CEA255F38E5D}" type="slidenum">
              <a:rPr lang="fr-FR" sz="1200">
                <a:latin typeface="Calibri" charset="0"/>
              </a:rPr>
              <a:pPr eaLnBrk="1" hangingPunct="1"/>
              <a:t>27</a:t>
            </a:fld>
            <a:endParaRPr lang="fr-FR" sz="1200">
              <a:latin typeface="Calibri" charset="0"/>
            </a:endParaRPr>
          </a:p>
        </p:txBody>
      </p:sp>
      <p:sp>
        <p:nvSpPr>
          <p:cNvPr id="53251" name="Rectangle 1"/>
          <p:cNvSpPr>
            <a:spLocks noGrp="1" noRot="1" noChangeAspect="1" noChangeArrowheads="1" noTextEdit="1"/>
          </p:cNvSpPr>
          <p:nvPr>
            <p:ph type="sldImg"/>
          </p:nvPr>
        </p:nvSpPr>
        <p:spPr bwMode="auto">
          <a:xfrm>
            <a:off x="1141413" y="685800"/>
            <a:ext cx="4573587" cy="3430588"/>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3252" name="Rectangle 2"/>
          <p:cNvSpPr>
            <a:spLocks noGrp="1" noChangeArrowheads="1"/>
          </p:cNvSpPr>
          <p:nvPr>
            <p:ph type="body" idx="1"/>
          </p:nvPr>
        </p:nvSpPr>
        <p:spPr bwMode="auto">
          <a:xfrm>
            <a:off x="685800" y="4343400"/>
            <a:ext cx="5484813" cy="4033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ct val="0"/>
              </a:spcBef>
            </a:pPr>
            <a:r>
              <a:rPr lang="fr-FR">
                <a:latin typeface="Times New Roman" charset="0"/>
              </a:rPr>
              <a:t>Illusion que la retraite est une forme d’épargne que le salarié retrouve au moment de partir en retraite.</a:t>
            </a:r>
          </a:p>
        </p:txBody>
      </p:sp>
    </p:spTree>
    <p:extLst>
      <p:ext uri="{BB962C8B-B14F-4D97-AF65-F5344CB8AC3E}">
        <p14:creationId xmlns:p14="http://schemas.microsoft.com/office/powerpoint/2010/main" val="19779415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29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FR">
                <a:latin typeface="Calibri" charset="0"/>
              </a:rPr>
              <a:t>Quelques éléments rapides sur le dossier des retraites en général</a:t>
            </a:r>
          </a:p>
        </p:txBody>
      </p:sp>
      <p:sp>
        <p:nvSpPr>
          <p:cNvPr id="5529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D4CBB2-5B48-6148-A3C2-663B0841CB76}" type="slidenum">
              <a:rPr lang="fr-FR" sz="1200">
                <a:latin typeface="Calibri" charset="0"/>
              </a:rPr>
              <a:pPr eaLnBrk="1" hangingPunct="1"/>
              <a:t>28</a:t>
            </a:fld>
            <a:endParaRPr lang="fr-FR" sz="1200">
              <a:latin typeface="Calibri" charset="0"/>
            </a:endParaRPr>
          </a:p>
        </p:txBody>
      </p:sp>
    </p:spTree>
    <p:extLst>
      <p:ext uri="{BB962C8B-B14F-4D97-AF65-F5344CB8AC3E}">
        <p14:creationId xmlns:p14="http://schemas.microsoft.com/office/powerpoint/2010/main" val="6831412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734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fr-FR" sz="1200" kern="1200" dirty="0" smtClean="0">
                <a:solidFill>
                  <a:schemeClr val="tx1"/>
                </a:solidFill>
                <a:effectLst/>
                <a:latin typeface="+mn-lt"/>
                <a:ea typeface="ＭＳ Ｐゴシック" charset="0"/>
                <a:cs typeface="ＭＳ Ｐゴシック" charset="0"/>
              </a:rPr>
              <a:t>Le SNES fait du combat pour le financement solidaire des retraites un enjeu majeur de société et rappelle la pertinence de ses mandats sur le sujet : refus des exonérations </a:t>
            </a:r>
            <a:r>
              <a:rPr lang="fr-FR" sz="1200" kern="1200" dirty="0" err="1" smtClean="0">
                <a:solidFill>
                  <a:schemeClr val="tx1"/>
                </a:solidFill>
                <a:effectLst/>
                <a:latin typeface="+mn-lt"/>
                <a:ea typeface="ＭＳ Ｐゴシック" charset="0"/>
                <a:cs typeface="ＭＳ Ｐゴシック" charset="0"/>
              </a:rPr>
              <a:t>indûes</a:t>
            </a:r>
            <a:r>
              <a:rPr lang="fr-FR" sz="1200" kern="1200" dirty="0" smtClean="0">
                <a:solidFill>
                  <a:schemeClr val="tx1"/>
                </a:solidFill>
                <a:effectLst/>
                <a:latin typeface="+mn-lt"/>
                <a:ea typeface="ＭＳ Ｐゴシック" charset="0"/>
                <a:cs typeface="ＭＳ Ｐゴシック" charset="0"/>
              </a:rPr>
              <a:t>, augmentation de l’assiette des cotisations, politique de l’emploi et d’augmentation des salaires</a:t>
            </a:r>
            <a:r>
              <a:rPr lang="fr-FR" dirty="0" smtClean="0">
                <a:effectLst/>
              </a:rPr>
              <a:t> </a:t>
            </a:r>
            <a:endParaRPr lang="fr-FR" dirty="0" smtClean="0">
              <a:latin typeface="Calibri" charset="0"/>
            </a:endParaRPr>
          </a:p>
          <a:p>
            <a:pPr eaLnBrk="1" hangingPunct="1">
              <a:spcBef>
                <a:spcPct val="0"/>
              </a:spcBef>
            </a:pPr>
            <a:endParaRPr lang="fr-FR" dirty="0">
              <a:latin typeface="Calibri" charset="0"/>
            </a:endParaRPr>
          </a:p>
        </p:txBody>
      </p:sp>
      <p:sp>
        <p:nvSpPr>
          <p:cNvPr id="5734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3367D64-EA22-7842-8119-2E2F7A99D444}" type="slidenum">
              <a:rPr lang="fr-FR" sz="1200">
                <a:latin typeface="Calibri" charset="0"/>
              </a:rPr>
              <a:pPr eaLnBrk="1" hangingPunct="1"/>
              <a:t>29</a:t>
            </a:fld>
            <a:endParaRPr lang="fr-FR" sz="1200">
              <a:latin typeface="Calibri" charset="0"/>
            </a:endParaRPr>
          </a:p>
        </p:txBody>
      </p:sp>
    </p:spTree>
    <p:extLst>
      <p:ext uri="{BB962C8B-B14F-4D97-AF65-F5344CB8AC3E}">
        <p14:creationId xmlns:p14="http://schemas.microsoft.com/office/powerpoint/2010/main" val="35657743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9394"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1200" kern="1200" dirty="0" smtClean="0">
                <a:solidFill>
                  <a:schemeClr val="tx1"/>
                </a:solidFill>
                <a:effectLst/>
                <a:latin typeface="+mn-lt"/>
                <a:ea typeface="ＭＳ Ｐゴシック" charset="0"/>
                <a:cs typeface="ＭＳ Ｐゴシック" charset="0"/>
              </a:rPr>
              <a:t>L’intégration dans la durée cotisée des années d’études supérieures et des périodes de formation, stages, services civiques et de chômage entre la fin de la formation et la vie professionnelle. A cet effet pourrait être instituée une cotisation étudiante modique dont les étudiants boursiers seraient exonérés et avec paiement volontaire de cette cotisation par ceux qui n’ont pas pu en bénéficier avant sa mise en place. Un certain nombre de trimestres de cotisation par année d’études (jusqu’à 4), pourraient ainsi être validés. Cette revendication est d’autant plus importante que les études plus longues et la précarité d’une grande partie des jeunes diplômés impactent de plus en plus sévèrement leurs retraites futures et s’inscrit en contradiction avec l’objectif général d’élévation des qualifications de la population.</a:t>
            </a:r>
          </a:p>
          <a:p>
            <a:pPr eaLnBrk="1" hangingPunct="1">
              <a:spcBef>
                <a:spcPct val="0"/>
              </a:spcBef>
            </a:pPr>
            <a:endParaRPr lang="fr-FR" dirty="0">
              <a:latin typeface="Calibri" charset="0"/>
            </a:endParaRPr>
          </a:p>
        </p:txBody>
      </p:sp>
      <p:sp>
        <p:nvSpPr>
          <p:cNvPr id="59395"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7133F6-8FEC-FD44-9786-DB7C6775BB91}" type="slidenum">
              <a:rPr lang="fr-FR" sz="1200">
                <a:latin typeface="Calibri" charset="0"/>
              </a:rPr>
              <a:pPr eaLnBrk="1" hangingPunct="1"/>
              <a:t>30</a:t>
            </a:fld>
            <a:endParaRPr lang="fr-FR" sz="1200">
              <a:latin typeface="Calibri" charset="0"/>
            </a:endParaRPr>
          </a:p>
        </p:txBody>
      </p:sp>
    </p:spTree>
    <p:extLst>
      <p:ext uri="{BB962C8B-B14F-4D97-AF65-F5344CB8AC3E}">
        <p14:creationId xmlns:p14="http://schemas.microsoft.com/office/powerpoint/2010/main" val="3424064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Compte personnel pénibilité</a:t>
            </a:r>
          </a:p>
          <a:p>
            <a:r>
              <a:rPr lang="fr-FR" dirty="0" smtClean="0"/>
              <a:t>Des mesures complémentaires (validation d’un trimestre, handicap)</a:t>
            </a:r>
          </a:p>
          <a:p>
            <a:r>
              <a:rPr lang="fr-FR" dirty="0" smtClean="0"/>
              <a:t>Augmentation des cotisations et retenues de 0,3 point (ouvrière et patronale) jusqu'en 2017</a:t>
            </a:r>
          </a:p>
          <a:p>
            <a:endParaRPr lang="fr-FR" dirty="0"/>
          </a:p>
        </p:txBody>
      </p:sp>
      <p:sp>
        <p:nvSpPr>
          <p:cNvPr id="4" name="Espace réservé du numéro de diapositive 3"/>
          <p:cNvSpPr>
            <a:spLocks noGrp="1"/>
          </p:cNvSpPr>
          <p:nvPr>
            <p:ph type="sldNum" sz="quarter" idx="10"/>
          </p:nvPr>
        </p:nvSpPr>
        <p:spPr/>
        <p:txBody>
          <a:bodyPr/>
          <a:lstStyle/>
          <a:p>
            <a:pPr>
              <a:defRPr/>
            </a:pPr>
            <a:fld id="{373C0645-FB07-4340-923A-23F45A94E581}" type="slidenum">
              <a:rPr lang="fr-FR" smtClean="0"/>
              <a:pPr>
                <a:defRPr/>
              </a:pPr>
              <a:t>3</a:t>
            </a:fld>
            <a:endParaRPr lang="fr-FR"/>
          </a:p>
        </p:txBody>
      </p:sp>
    </p:spTree>
    <p:extLst>
      <p:ext uri="{BB962C8B-B14F-4D97-AF65-F5344CB8AC3E}">
        <p14:creationId xmlns:p14="http://schemas.microsoft.com/office/powerpoint/2010/main" val="2511371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ＭＳ Ｐゴシック" charset="0"/>
                <a:cs typeface="ＭＳ Ｐゴシック" charset="0"/>
              </a:rPr>
              <a:t>Avec le report des départs à la retraite, la question des fins de carrière se pose avec une urgence plus grande encore. Or, la question du vieillissement au travail, liée à la difficulté croissante des métiers, n’est pas prise en compte, en particulier par l’Education Nationale. Le SNES-FSU revendique :</a:t>
            </a:r>
          </a:p>
          <a:p>
            <a:r>
              <a:rPr lang="fr-FR" sz="1200" kern="1200" dirty="0" smtClean="0">
                <a:solidFill>
                  <a:schemeClr val="tx1"/>
                </a:solidFill>
                <a:effectLst/>
                <a:latin typeface="+mn-lt"/>
                <a:ea typeface="ＭＳ Ｐゴシック" charset="0"/>
                <a:cs typeface="ＭＳ Ｐゴシック" charset="0"/>
              </a:rPr>
              <a:t> </a:t>
            </a:r>
          </a:p>
          <a:p>
            <a:pPr lvl="0"/>
            <a:r>
              <a:rPr lang="fr-FR" sz="1200" kern="1200" dirty="0" smtClean="0">
                <a:solidFill>
                  <a:schemeClr val="tx1"/>
                </a:solidFill>
                <a:effectLst/>
                <a:latin typeface="+mn-lt"/>
                <a:ea typeface="ＭＳ Ｐゴシック" charset="0"/>
                <a:cs typeface="ＭＳ Ｐゴシック" charset="0"/>
              </a:rPr>
              <a:t>La prise en compte de la pénibilité (qui ne peut se réduire à l’invalidité) ;</a:t>
            </a:r>
          </a:p>
          <a:p>
            <a:pPr lvl="0"/>
            <a:r>
              <a:rPr lang="fr-FR" sz="1200" kern="1200" dirty="0" smtClean="0">
                <a:solidFill>
                  <a:schemeClr val="tx1"/>
                </a:solidFill>
                <a:effectLst/>
                <a:latin typeface="+mn-lt"/>
                <a:ea typeface="ＭＳ Ｐゴシック" charset="0"/>
                <a:cs typeface="ＭＳ Ｐゴシック" charset="0"/>
              </a:rPr>
              <a:t>Le rétablissement dès 55 ans du régime de la cessation progressive d’activité (CPA) et la mise en place de possibilités d’aménagement de service </a:t>
            </a:r>
          </a:p>
          <a:p>
            <a:pPr lvl="0"/>
            <a:r>
              <a:rPr lang="fr-FR" sz="1200" kern="1200" dirty="0" smtClean="0">
                <a:solidFill>
                  <a:schemeClr val="tx1"/>
                </a:solidFill>
                <a:effectLst/>
                <a:latin typeface="+mn-lt"/>
                <a:ea typeface="ＭＳ Ｐゴシック" charset="0"/>
                <a:cs typeface="ＭＳ Ｐゴシック" charset="0"/>
              </a:rPr>
              <a:t>L’ouverture de réelles discussions sur la gestion des âges, les possibilités de secondes carrières, etc.</a:t>
            </a:r>
          </a:p>
          <a:p>
            <a:pPr lvl="0"/>
            <a:endParaRPr lang="fr-FR" sz="1200" kern="1200" dirty="0" smtClean="0">
              <a:solidFill>
                <a:schemeClr val="tx1"/>
              </a:solidFill>
              <a:effectLst/>
              <a:latin typeface="+mn-lt"/>
              <a:ea typeface="ＭＳ Ｐゴシック" charset="0"/>
              <a:cs typeface="ＭＳ Ｐゴシック" charset="0"/>
            </a:endParaRPr>
          </a:p>
          <a:p>
            <a:pPr lvl="0"/>
            <a:r>
              <a:rPr lang="fr-FR" sz="1200" kern="1200" dirty="0" smtClean="0">
                <a:solidFill>
                  <a:schemeClr val="tx1"/>
                </a:solidFill>
                <a:effectLst/>
                <a:latin typeface="+mn-lt"/>
                <a:ea typeface="ＭＳ Ｐゴシック" charset="0"/>
                <a:cs typeface="ＭＳ Ｐゴシック" charset="0"/>
              </a:rPr>
              <a:t>Le problème de l’invisibilité particulière de la pénibilité enseignante: travail</a:t>
            </a:r>
          </a:p>
          <a:p>
            <a:pPr lvl="0"/>
            <a:r>
              <a:rPr lang="fr-FR" sz="1200" kern="1200" dirty="0" smtClean="0">
                <a:solidFill>
                  <a:schemeClr val="tx1"/>
                </a:solidFill>
                <a:effectLst/>
                <a:latin typeface="+mn-lt"/>
                <a:ea typeface="ＭＳ Ｐゴシック" charset="0"/>
                <a:cs typeface="ＭＳ Ｐゴシック" charset="0"/>
              </a:rPr>
              <a:t>Intolérance au bruit, stress, fatigue plus marquée, temps de récup plus important, refus être pp</a:t>
            </a:r>
          </a:p>
          <a:p>
            <a:pPr lvl="0"/>
            <a:endParaRPr lang="fr-FR" sz="1200" kern="1200" dirty="0" smtClean="0">
              <a:solidFill>
                <a:schemeClr val="tx1"/>
              </a:solidFill>
              <a:effectLst/>
              <a:latin typeface="+mn-lt"/>
              <a:ea typeface="ＭＳ Ｐゴシック" charset="0"/>
              <a:cs typeface="ＭＳ Ｐゴシック" charset="0"/>
            </a:endParaRPr>
          </a:p>
          <a:p>
            <a:pPr lvl="0"/>
            <a:r>
              <a:rPr lang="fr-FR" sz="1200" kern="1200" dirty="0" smtClean="0">
                <a:solidFill>
                  <a:schemeClr val="tx1"/>
                </a:solidFill>
                <a:effectLst/>
                <a:latin typeface="+mn-lt"/>
                <a:ea typeface="ＭＳ Ｐゴシック" charset="0"/>
                <a:cs typeface="ＭＳ Ｐゴシック" charset="0"/>
              </a:rPr>
              <a:t>Le travail est globalement plus pénible: revendication 1° de changer le travail, pas</a:t>
            </a:r>
            <a:r>
              <a:rPr lang="fr-FR" sz="1200" kern="1200" baseline="0" dirty="0" smtClean="0">
                <a:solidFill>
                  <a:schemeClr val="tx1"/>
                </a:solidFill>
                <a:effectLst/>
                <a:latin typeface="+mn-lt"/>
                <a:ea typeface="ＭＳ Ｐゴシック" charset="0"/>
                <a:cs typeface="ＭＳ Ｐゴシック" charset="0"/>
              </a:rPr>
              <a:t> acceptable que soit devenu si pénible</a:t>
            </a:r>
          </a:p>
          <a:p>
            <a:pPr lvl="0"/>
            <a:endParaRPr lang="fr-FR" sz="1200" kern="1200" baseline="0" dirty="0" smtClean="0">
              <a:solidFill>
                <a:schemeClr val="tx1"/>
              </a:solidFill>
              <a:effectLst/>
              <a:latin typeface="+mn-lt"/>
              <a:ea typeface="ＭＳ Ｐゴシック" charset="0"/>
              <a:cs typeface="ＭＳ Ｐゴシック" charset="0"/>
            </a:endParaRPr>
          </a:p>
          <a:p>
            <a:pPr lvl="0"/>
            <a:r>
              <a:rPr lang="fr-FR" sz="1200" kern="1200" baseline="0" dirty="0" smtClean="0">
                <a:solidFill>
                  <a:schemeClr val="tx1"/>
                </a:solidFill>
                <a:effectLst/>
                <a:latin typeface="+mn-lt"/>
                <a:ea typeface="ＭＳ Ｐゴシック" charset="0"/>
                <a:cs typeface="ＭＳ Ｐゴシック" charset="0"/>
              </a:rPr>
              <a:t>Des pistes comme la CPA (mais attention peut justifier recul </a:t>
            </a:r>
            <a:r>
              <a:rPr lang="fr-FR" sz="1200" kern="1200" baseline="0" dirty="0" err="1" smtClean="0">
                <a:solidFill>
                  <a:schemeClr val="tx1"/>
                </a:solidFill>
                <a:effectLst/>
                <a:latin typeface="+mn-lt"/>
                <a:ea typeface="ＭＳ Ｐゴシック" charset="0"/>
                <a:cs typeface="ＭＳ Ｐゴシック" charset="0"/>
              </a:rPr>
              <a:t>age</a:t>
            </a:r>
            <a:r>
              <a:rPr lang="fr-FR" sz="1200" kern="1200" baseline="0" dirty="0" smtClean="0">
                <a:solidFill>
                  <a:schemeClr val="tx1"/>
                </a:solidFill>
                <a:effectLst/>
                <a:latin typeface="+mn-lt"/>
                <a:ea typeface="ＭＳ Ｐゴシック" charset="0"/>
                <a:cs typeface="ＭＳ Ｐゴシック" charset="0"/>
              </a:rPr>
              <a:t> et possibilité partir et cumul emploi retraite)</a:t>
            </a:r>
          </a:p>
          <a:p>
            <a:pPr lvl="0"/>
            <a:endParaRPr lang="fr-FR" sz="1200" kern="1200" baseline="0" dirty="0" smtClean="0">
              <a:solidFill>
                <a:schemeClr val="tx1"/>
              </a:solidFill>
              <a:effectLst/>
              <a:latin typeface="+mn-lt"/>
              <a:ea typeface="ＭＳ Ｐゴシック" charset="0"/>
              <a:cs typeface="ＭＳ Ｐゴシック" charset="0"/>
            </a:endParaRPr>
          </a:p>
          <a:p>
            <a:pPr lvl="0"/>
            <a:r>
              <a:rPr lang="fr-FR" sz="1200" kern="1200" baseline="0" dirty="0" smtClean="0">
                <a:solidFill>
                  <a:schemeClr val="tx1"/>
                </a:solidFill>
                <a:effectLst/>
                <a:latin typeface="+mn-lt"/>
                <a:ea typeface="ＭＳ Ｐゴシック" charset="0"/>
                <a:cs typeface="ＭＳ Ｐゴシック" charset="0"/>
              </a:rPr>
              <a:t>Donner possibilité refuser </a:t>
            </a:r>
            <a:r>
              <a:rPr lang="fr-FR" sz="1200" kern="1200" baseline="0" smtClean="0">
                <a:solidFill>
                  <a:schemeClr val="tx1"/>
                </a:solidFill>
                <a:effectLst/>
                <a:latin typeface="+mn-lt"/>
                <a:ea typeface="ＭＳ Ｐゴシック" charset="0"/>
                <a:cs typeface="ＭＳ Ｐゴシック" charset="0"/>
              </a:rPr>
              <a:t>hs</a:t>
            </a:r>
            <a:endParaRPr lang="fr-FR" sz="1200" kern="1200" dirty="0" smtClean="0">
              <a:solidFill>
                <a:schemeClr val="tx1"/>
              </a:solidFill>
              <a:effectLst/>
              <a:latin typeface="+mn-lt"/>
              <a:ea typeface="ＭＳ Ｐゴシック" charset="0"/>
              <a:cs typeface="ＭＳ Ｐゴシック" charset="0"/>
            </a:endParaRPr>
          </a:p>
          <a:p>
            <a:endParaRPr lang="fr-FR" dirty="0"/>
          </a:p>
        </p:txBody>
      </p:sp>
      <p:sp>
        <p:nvSpPr>
          <p:cNvPr id="4" name="Espace réservé du numéro de diapositive 3"/>
          <p:cNvSpPr>
            <a:spLocks noGrp="1"/>
          </p:cNvSpPr>
          <p:nvPr>
            <p:ph type="sldNum" sz="quarter" idx="10"/>
          </p:nvPr>
        </p:nvSpPr>
        <p:spPr/>
        <p:txBody>
          <a:bodyPr/>
          <a:lstStyle/>
          <a:p>
            <a:pPr>
              <a:defRPr/>
            </a:pPr>
            <a:fld id="{5F1E9406-EF9A-1E42-9A0B-B4A88AC5CA89}" type="slidenum">
              <a:rPr lang="fr-FR" smtClean="0"/>
              <a:pPr>
                <a:defRPr/>
              </a:pPr>
              <a:t>4</a:t>
            </a:fld>
            <a:endParaRPr lang="fr-FR"/>
          </a:p>
        </p:txBody>
      </p:sp>
    </p:spTree>
    <p:extLst>
      <p:ext uri="{BB962C8B-B14F-4D97-AF65-F5344CB8AC3E}">
        <p14:creationId xmlns:p14="http://schemas.microsoft.com/office/powerpoint/2010/main" val="3607163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fr-FR" dirty="0" smtClean="0"/>
              <a:t>Débat de 1910 éclairant,</a:t>
            </a:r>
            <a:r>
              <a:rPr lang="fr-FR" baseline="0" dirty="0" smtClean="0"/>
              <a:t> assistance ou assurance, développer le 2° principe est l’œuvre de Jaurès</a:t>
            </a:r>
          </a:p>
          <a:p>
            <a:r>
              <a:rPr lang="fr-FR" dirty="0" smtClean="0"/>
              <a:t>Une loi impopulaire et peu applicable</a:t>
            </a:r>
          </a:p>
          <a:p>
            <a:pPr lvl="1"/>
            <a:r>
              <a:rPr lang="fr-FR" dirty="0" smtClean="0"/>
              <a:t>Âge : 65 ans après débats nombreux (60 ans dès loi 1912) 	« </a:t>
            </a:r>
            <a:r>
              <a:rPr lang="fr-FR" i="1" dirty="0" smtClean="0"/>
              <a:t>la retraite pour les morts</a:t>
            </a:r>
            <a:r>
              <a:rPr lang="fr-FR" dirty="0" smtClean="0"/>
              <a:t> »</a:t>
            </a:r>
          </a:p>
          <a:p>
            <a:pPr lvl="1"/>
            <a:r>
              <a:rPr lang="fr-FR" dirty="0" smtClean="0"/>
              <a:t>Cotisations ouvrières « </a:t>
            </a:r>
            <a:r>
              <a:rPr lang="fr-FR" i="1" dirty="0" smtClean="0"/>
              <a:t>un vol, une escroquerie</a:t>
            </a:r>
            <a:r>
              <a:rPr lang="fr-FR" dirty="0" smtClean="0"/>
              <a:t> » ou « </a:t>
            </a:r>
            <a:r>
              <a:rPr lang="fr-FR" i="1" dirty="0" smtClean="0"/>
              <a:t>une propriété commune de l’ensemble des salariés</a:t>
            </a:r>
            <a:r>
              <a:rPr lang="fr-FR" dirty="0" smtClean="0"/>
              <a:t> »</a:t>
            </a:r>
          </a:p>
          <a:p>
            <a:pPr lvl="1"/>
            <a:r>
              <a:rPr lang="fr-FR" dirty="0" smtClean="0"/>
              <a:t>Capitalisation « </a:t>
            </a:r>
            <a:r>
              <a:rPr lang="fr-FR" i="1" dirty="0" smtClean="0"/>
              <a:t>spéculation sur le dos de la classe ouvrière</a:t>
            </a:r>
            <a:r>
              <a:rPr lang="fr-FR" dirty="0" smtClean="0"/>
              <a:t> » ou « </a:t>
            </a:r>
            <a:r>
              <a:rPr lang="fr-FR" i="1" dirty="0" smtClean="0"/>
              <a:t>une partie du capital portée au compte des ouvriers</a:t>
            </a:r>
            <a:r>
              <a:rPr lang="fr-FR" dirty="0" smtClean="0"/>
              <a:t> »</a:t>
            </a:r>
          </a:p>
          <a:p>
            <a:r>
              <a:rPr lang="fr-FR" dirty="0" smtClean="0"/>
              <a:t>Âge</a:t>
            </a:r>
            <a:r>
              <a:rPr lang="fr-FR" baseline="0" dirty="0" smtClean="0"/>
              <a:t> : un français sur 8 a plus de 60 ans en 1900. un sur 12 chez les salariés.</a:t>
            </a:r>
          </a:p>
          <a:p>
            <a:r>
              <a:rPr lang="fr-FR" baseline="0" dirty="0" smtClean="0"/>
              <a:t>Loi du 27 février 1912 : abaissement de l’âge à 60 ans.</a:t>
            </a:r>
          </a:p>
          <a:p>
            <a:endParaRPr lang="fr-FR" baseline="0" dirty="0" smtClean="0"/>
          </a:p>
          <a:p>
            <a:r>
              <a:rPr lang="fr-FR" baseline="0" dirty="0" smtClean="0"/>
              <a:t>Cotisations : </a:t>
            </a:r>
            <a:r>
              <a:rPr lang="fr-FR" i="1" dirty="0" smtClean="0"/>
              <a:t>un vol, une escroquerie (Paul Lafargue ou CGT)</a:t>
            </a:r>
          </a:p>
          <a:p>
            <a:r>
              <a:rPr lang="fr-FR" dirty="0" smtClean="0"/>
              <a:t> </a:t>
            </a:r>
            <a:r>
              <a:rPr lang="fr-FR" i="1" dirty="0" smtClean="0"/>
              <a:t>une propriété commune de l’ensemble des salariés (Jaurès)</a:t>
            </a:r>
          </a:p>
          <a:p>
            <a:endParaRPr lang="fr-FR" i="1" dirty="0" smtClean="0"/>
          </a:p>
          <a:p>
            <a:r>
              <a:rPr lang="fr-FR" i="1" dirty="0" smtClean="0"/>
              <a:t>Capitalisation : </a:t>
            </a:r>
            <a:r>
              <a:rPr lang="fr-FR" dirty="0" smtClean="0"/>
              <a:t>spéculation sur le dos de la classe ouvrière (</a:t>
            </a:r>
            <a:r>
              <a:rPr lang="fr-FR" dirty="0" err="1" smtClean="0"/>
              <a:t>Luquet</a:t>
            </a:r>
            <a:r>
              <a:rPr lang="fr-FR" dirty="0" smtClean="0"/>
              <a:t> dans l’Humanité 22 novembre 1909)</a:t>
            </a:r>
          </a:p>
          <a:p>
            <a:r>
              <a:rPr lang="fr-FR" i="1" dirty="0" smtClean="0"/>
              <a:t>une partie du capital portée au compte des ouvriers : Jaurès </a:t>
            </a:r>
            <a:r>
              <a:rPr lang="fr-FR" i="1" dirty="0" err="1" smtClean="0"/>
              <a:t>parès</a:t>
            </a:r>
            <a:r>
              <a:rPr lang="fr-FR" i="1" dirty="0" smtClean="0"/>
              <a:t> avoir observé que les revendications</a:t>
            </a:r>
            <a:r>
              <a:rPr lang="fr-FR" i="1" baseline="0" dirty="0" smtClean="0"/>
              <a:t> s’adaptent à la forme sociale d’aujourd’hui (L’Humanité 27 décembre 1909)</a:t>
            </a:r>
          </a:p>
          <a:p>
            <a:endParaRPr lang="fr-FR" i="1" baseline="0" dirty="0" smtClean="0"/>
          </a:p>
          <a:p>
            <a:r>
              <a:rPr lang="fr-FR" i="1" baseline="0" dirty="0" smtClean="0"/>
              <a:t>Dès décembre 1911, annulation de l’obligation de cotiser, mais peut être vu comme une répétition générale de l’assurance sociale</a:t>
            </a:r>
            <a:endParaRPr lang="fr-FR" dirty="0" smtClean="0"/>
          </a:p>
          <a:p>
            <a:pPr lvl="1"/>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5F1E9406-EF9A-1E42-9A0B-B4A88AC5CA89}" type="slidenum">
              <a:rPr lang="fr-FR" smtClean="0"/>
              <a:pPr>
                <a:defRPr/>
              </a:pPr>
              <a:t>5</a:t>
            </a:fld>
            <a:endParaRPr lang="fr-FR"/>
          </a:p>
        </p:txBody>
      </p:sp>
    </p:spTree>
    <p:extLst>
      <p:ext uri="{BB962C8B-B14F-4D97-AF65-F5344CB8AC3E}">
        <p14:creationId xmlns:p14="http://schemas.microsoft.com/office/powerpoint/2010/main" val="4011812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dénomination « assurance vieillesse » est explicite sur les ambitions du régime général.</a:t>
            </a:r>
          </a:p>
          <a:p>
            <a:r>
              <a:rPr lang="fr-FR" dirty="0" smtClean="0"/>
              <a:t>Mais les régimes spéciaux demeureront car plus avantageux et les régimes spécifiques</a:t>
            </a:r>
            <a:r>
              <a:rPr lang="fr-FR" baseline="0" dirty="0" smtClean="0"/>
              <a:t> des agriculteurs, professions libérales et indépendants ont des cotisations (et des droits) plus faibles, ces catégories possédant leur outil de travail.</a:t>
            </a:r>
          </a:p>
          <a:p>
            <a:endParaRPr lang="fr-FR" dirty="0"/>
          </a:p>
        </p:txBody>
      </p:sp>
      <p:sp>
        <p:nvSpPr>
          <p:cNvPr id="4" name="Espace réservé du numéro de diapositive 3"/>
          <p:cNvSpPr>
            <a:spLocks noGrp="1"/>
          </p:cNvSpPr>
          <p:nvPr>
            <p:ph type="sldNum" sz="quarter" idx="10"/>
          </p:nvPr>
        </p:nvSpPr>
        <p:spPr/>
        <p:txBody>
          <a:bodyPr/>
          <a:lstStyle/>
          <a:p>
            <a:pPr>
              <a:defRPr/>
            </a:pPr>
            <a:fld id="{5F1E9406-EF9A-1E42-9A0B-B4A88AC5CA89}" type="slidenum">
              <a:rPr lang="fr-FR" smtClean="0"/>
              <a:pPr>
                <a:defRPr/>
              </a:pPr>
              <a:t>6</a:t>
            </a:fld>
            <a:endParaRPr lang="fr-FR"/>
          </a:p>
        </p:txBody>
      </p:sp>
    </p:spTree>
    <p:extLst>
      <p:ext uri="{BB962C8B-B14F-4D97-AF65-F5344CB8AC3E}">
        <p14:creationId xmlns:p14="http://schemas.microsoft.com/office/powerpoint/2010/main" val="1560508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Au cours des années 1960 et 1970, les objectifs changent et le</a:t>
            </a:r>
            <a:r>
              <a:rPr lang="fr-FR" baseline="0" dirty="0" smtClean="0"/>
              <a:t> niveau des pensions augmentent. Est en effet visé un taux de remplacement du salaire de référence de 70% à 90%.</a:t>
            </a:r>
          </a:p>
          <a:p>
            <a:pPr marL="0" marR="0" indent="0" algn="l" defTabSz="914400" rtl="0" eaLnBrk="0" fontAlgn="base" latinLnBrk="0" hangingPunct="0">
              <a:lnSpc>
                <a:spcPct val="100000"/>
              </a:lnSpc>
              <a:spcBef>
                <a:spcPct val="30000"/>
              </a:spcBef>
              <a:spcAft>
                <a:spcPct val="0"/>
              </a:spcAft>
              <a:buClrTx/>
              <a:buSzTx/>
              <a:buFontTx/>
              <a:buNone/>
              <a:tabLst/>
              <a:defRPr/>
            </a:pPr>
            <a:r>
              <a:rPr lang="fr-FR" baseline="0" dirty="0" smtClean="0"/>
              <a:t>Idée qu’en fin de vie pro, on a atteint un certain niveau de qualification qu’il faut continuer à rémunérer.</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5F1E9406-EF9A-1E42-9A0B-B4A88AC5CA89}" type="slidenum">
              <a:rPr lang="fr-FR" smtClean="0"/>
              <a:pPr>
                <a:defRPr/>
              </a:pPr>
              <a:t>7</a:t>
            </a:fld>
            <a:endParaRPr lang="fr-FR"/>
          </a:p>
        </p:txBody>
      </p:sp>
    </p:spTree>
    <p:extLst>
      <p:ext uri="{BB962C8B-B14F-4D97-AF65-F5344CB8AC3E}">
        <p14:creationId xmlns:p14="http://schemas.microsoft.com/office/powerpoint/2010/main" val="1169922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Il faudra l’accord du 4 février</a:t>
            </a:r>
            <a:r>
              <a:rPr lang="fr-FR" baseline="0" dirty="0" smtClean="0"/>
              <a:t> 1983 pour que la retraite à 60 ans soit saluée par le </a:t>
            </a:r>
            <a:r>
              <a:rPr lang="fr-FR" baseline="0" dirty="0" err="1" smtClean="0"/>
              <a:t>mvt</a:t>
            </a:r>
            <a:r>
              <a:rPr lang="fr-FR" baseline="0" dirty="0" smtClean="0"/>
              <a:t> syndical comme une victoire.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5F1E9406-EF9A-1E42-9A0B-B4A88AC5CA89}" type="slidenum">
              <a:rPr lang="fr-FR" smtClean="0"/>
              <a:pPr>
                <a:defRPr/>
              </a:pPr>
              <a:t>8</a:t>
            </a:fld>
            <a:endParaRPr lang="fr-FR"/>
          </a:p>
        </p:txBody>
      </p:sp>
    </p:spTree>
    <p:extLst>
      <p:ext uri="{BB962C8B-B14F-4D97-AF65-F5344CB8AC3E}">
        <p14:creationId xmlns:p14="http://schemas.microsoft.com/office/powerpoint/2010/main" val="1193831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La construction du droit s’accompagne d’une augmentation des taux de cotisation. Blocage au début des années 1990.</a:t>
            </a:r>
          </a:p>
          <a:p>
            <a:endParaRPr lang="fr-FR" dirty="0"/>
          </a:p>
        </p:txBody>
      </p:sp>
      <p:sp>
        <p:nvSpPr>
          <p:cNvPr id="4" name="Espace réservé du numéro de diapositive 3"/>
          <p:cNvSpPr>
            <a:spLocks noGrp="1"/>
          </p:cNvSpPr>
          <p:nvPr>
            <p:ph type="sldNum" sz="quarter" idx="10"/>
          </p:nvPr>
        </p:nvSpPr>
        <p:spPr/>
        <p:txBody>
          <a:bodyPr/>
          <a:lstStyle/>
          <a:p>
            <a:pPr>
              <a:defRPr/>
            </a:pPr>
            <a:fld id="{5F1E9406-EF9A-1E42-9A0B-B4A88AC5CA89}" type="slidenum">
              <a:rPr lang="fr-FR" smtClean="0"/>
              <a:pPr>
                <a:defRPr/>
              </a:pPr>
              <a:t>9</a:t>
            </a:fld>
            <a:endParaRPr lang="fr-FR"/>
          </a:p>
        </p:txBody>
      </p:sp>
    </p:spTree>
    <p:extLst>
      <p:ext uri="{BB962C8B-B14F-4D97-AF65-F5344CB8AC3E}">
        <p14:creationId xmlns:p14="http://schemas.microsoft.com/office/powerpoint/2010/main" val="775991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cxnSp>
        <p:nvCxnSpPr>
          <p:cNvPr id="4" name="Straight Connector 14"/>
          <p:cNvCxnSpPr/>
          <p:nvPr/>
        </p:nvCxnSpPr>
        <p:spPr>
          <a:xfrm>
            <a:off x="2395538" y="3529013"/>
            <a:ext cx="56197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p:nvPr>
        </p:nvSpPr>
        <p:spPr>
          <a:xfrm>
            <a:off x="2396319" y="802299"/>
            <a:ext cx="5618515" cy="2541431"/>
          </a:xfrm>
        </p:spPr>
        <p:txBody>
          <a:bodyPr bIns="0" anchor="b"/>
          <a:lstStyle>
            <a:lvl1pPr algn="l">
              <a:defRPr sz="5400"/>
            </a:lvl1pPr>
          </a:lstStyle>
          <a:p>
            <a:r>
              <a:rPr lang="fr-FR" smtClean="0"/>
              <a:t>Cliquez et modifiez le titre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Cliquez pour modifier le style des sous-titres du masque</a:t>
            </a:r>
            <a:endParaRPr lang="en-US" dirty="0"/>
          </a:p>
        </p:txBody>
      </p:sp>
      <p:sp>
        <p:nvSpPr>
          <p:cNvPr id="5" name="Date Placeholder 3"/>
          <p:cNvSpPr>
            <a:spLocks noGrp="1"/>
          </p:cNvSpPr>
          <p:nvPr>
            <p:ph type="dt" sz="half" idx="10"/>
          </p:nvPr>
        </p:nvSpPr>
        <p:spPr/>
        <p:txBody>
          <a:bodyPr/>
          <a:lstStyle>
            <a:lvl1pPr>
              <a:defRPr/>
            </a:lvl1pPr>
          </a:lstStyle>
          <a:p>
            <a:pPr>
              <a:defRPr/>
            </a:pPr>
            <a:fld id="{21D6837B-9F9F-514A-A467-DC405E01F3B3}" type="datetimeFigureOut">
              <a:rPr lang="fr-FR"/>
              <a:pPr>
                <a:defRPr/>
              </a:pPr>
              <a:t>06/03/2018</a:t>
            </a:fld>
            <a:endParaRPr lang="fr-FR"/>
          </a:p>
        </p:txBody>
      </p:sp>
      <p:sp>
        <p:nvSpPr>
          <p:cNvPr id="6" name="Footer Placeholder 4"/>
          <p:cNvSpPr>
            <a:spLocks noGrp="1"/>
          </p:cNvSpPr>
          <p:nvPr>
            <p:ph type="ftr" sz="quarter" idx="11"/>
          </p:nvPr>
        </p:nvSpPr>
        <p:spPr>
          <a:xfrm>
            <a:off x="2395538" y="328613"/>
            <a:ext cx="3087687" cy="309562"/>
          </a:xfrm>
        </p:spPr>
        <p:txBody>
          <a:bodyPr/>
          <a:lstStyle>
            <a:lvl1pPr>
              <a:defRPr/>
            </a:lvl1pPr>
          </a:lstStyle>
          <a:p>
            <a:pPr>
              <a:defRPr/>
            </a:pPr>
            <a:endParaRPr lang="fr-FR"/>
          </a:p>
        </p:txBody>
      </p:sp>
      <p:sp>
        <p:nvSpPr>
          <p:cNvPr id="7" name="Slide Number Placeholder 5"/>
          <p:cNvSpPr>
            <a:spLocks noGrp="1"/>
          </p:cNvSpPr>
          <p:nvPr>
            <p:ph type="sldNum" sz="quarter" idx="12"/>
          </p:nvPr>
        </p:nvSpPr>
        <p:spPr>
          <a:xfrm>
            <a:off x="1435100" y="798513"/>
            <a:ext cx="801688" cy="504825"/>
          </a:xfrm>
        </p:spPr>
        <p:txBody>
          <a:bodyPr/>
          <a:lstStyle>
            <a:lvl1pPr>
              <a:defRPr/>
            </a:lvl1pPr>
          </a:lstStyle>
          <a:p>
            <a:pPr>
              <a:defRPr/>
            </a:pPr>
            <a:fld id="{452CB06B-9D47-A54A-8BA1-0B0322D63DA8}" type="slidenum">
              <a:rPr lang="fr-FR"/>
              <a:pPr>
                <a:defRPr/>
              </a:pPr>
              <a:t>‹N°›</a:t>
            </a:fld>
            <a:endParaRPr lang="fr-FR"/>
          </a:p>
        </p:txBody>
      </p:sp>
    </p:spTree>
    <p:extLst>
      <p:ext uri="{BB962C8B-B14F-4D97-AF65-F5344CB8AC3E}">
        <p14:creationId xmlns:p14="http://schemas.microsoft.com/office/powerpoint/2010/main" val="810795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cxnSp>
        <p:nvCxnSpPr>
          <p:cNvPr id="4" name="Straight Connector 32"/>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fr-FR" smtClean="0"/>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71A6703F-5AFC-C84E-AFF4-DEC06478443E}" type="datetimeFigureOut">
              <a:rPr lang="fr-FR"/>
              <a:pPr>
                <a:defRPr/>
              </a:pPr>
              <a:t>06/03/2018</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BDA8E80B-378E-4B4B-895C-D09855592E7E}" type="slidenum">
              <a:rPr lang="fr-FR"/>
              <a:pPr>
                <a:defRPr/>
              </a:pPr>
              <a:t>‹N°›</a:t>
            </a:fld>
            <a:endParaRPr lang="fr-FR"/>
          </a:p>
        </p:txBody>
      </p:sp>
    </p:spTree>
    <p:extLst>
      <p:ext uri="{BB962C8B-B14F-4D97-AF65-F5344CB8AC3E}">
        <p14:creationId xmlns:p14="http://schemas.microsoft.com/office/powerpoint/2010/main" val="977674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cxnSp>
        <p:nvCxnSpPr>
          <p:cNvPr id="4" name="Straight Connector 14"/>
          <p:cNvCxnSpPr/>
          <p:nvPr/>
        </p:nvCxnSpPr>
        <p:spPr>
          <a:xfrm>
            <a:off x="6918325" y="798513"/>
            <a:ext cx="0" cy="466090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fr-FR" smtClean="0"/>
              <a:t>Cliquez et modifiez le titre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ED2E8CCD-5153-4B46-B535-45FBC838AE91}" type="datetimeFigureOut">
              <a:rPr lang="fr-FR"/>
              <a:pPr>
                <a:defRPr/>
              </a:pPr>
              <a:t>06/03/2018</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5BD8F08B-0D8A-5246-8AB9-464F7AFFFF08}" type="slidenum">
              <a:rPr lang="fr-FR"/>
              <a:pPr>
                <a:defRPr/>
              </a:pPr>
              <a:t>‹N°›</a:t>
            </a:fld>
            <a:endParaRPr lang="fr-FR"/>
          </a:p>
        </p:txBody>
      </p:sp>
    </p:spTree>
    <p:extLst>
      <p:ext uri="{BB962C8B-B14F-4D97-AF65-F5344CB8AC3E}">
        <p14:creationId xmlns:p14="http://schemas.microsoft.com/office/powerpoint/2010/main" val="1271412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7200" y="128588"/>
            <a:ext cx="8228013" cy="1433512"/>
          </a:xfrm>
        </p:spPr>
        <p:txBody>
          <a:bodyPr/>
          <a:lstStyle/>
          <a:p>
            <a:r>
              <a:rPr lang="fr-FR" smtClean="0"/>
              <a:t>Cliquez pour modifier le style du titre</a:t>
            </a:r>
            <a:endParaRPr lang="fr-FR"/>
          </a:p>
        </p:txBody>
      </p:sp>
      <p:sp>
        <p:nvSpPr>
          <p:cNvPr id="3" name="Rectangle 3"/>
          <p:cNvSpPr>
            <a:spLocks noGrp="1" noChangeArrowheads="1"/>
          </p:cNvSpPr>
          <p:nvPr>
            <p:ph type="dt" idx="10"/>
          </p:nvPr>
        </p:nvSpPr>
        <p:spPr/>
        <p:txBody>
          <a:bodyPr/>
          <a:lstStyle>
            <a:lvl1pPr>
              <a:defRPr/>
            </a:lvl1pPr>
          </a:lstStyle>
          <a:p>
            <a:pPr>
              <a:defRPr/>
            </a:pPr>
            <a:fld id="{EB1C5A98-6102-DE4B-8EEF-96E36E3D824B}" type="datetime1">
              <a:rPr lang="fr-FR"/>
              <a:pPr>
                <a:defRPr/>
              </a:pPr>
              <a:t>06/03/2018</a:t>
            </a:fld>
            <a:endParaRPr lang="fr-FR"/>
          </a:p>
        </p:txBody>
      </p:sp>
      <p:sp>
        <p:nvSpPr>
          <p:cNvPr id="4" name="Rectangle 5"/>
          <p:cNvSpPr>
            <a:spLocks noGrp="1" noChangeArrowheads="1"/>
          </p:cNvSpPr>
          <p:nvPr>
            <p:ph type="sldNum" idx="11"/>
          </p:nvPr>
        </p:nvSpPr>
        <p:spPr/>
        <p:txBody>
          <a:bodyPr/>
          <a:lstStyle>
            <a:lvl1pPr>
              <a:defRPr/>
            </a:lvl1pPr>
          </a:lstStyle>
          <a:p>
            <a:pPr>
              <a:defRPr/>
            </a:pPr>
            <a:fld id="{1A730D57-88F1-BF4F-8DAD-DCAD29CC4637}" type="slidenum">
              <a:rPr lang="fr-FR"/>
              <a:pPr>
                <a:defRPr/>
              </a:pPr>
              <a:t>‹N°›</a:t>
            </a:fld>
            <a:endParaRPr lang="fr-FR"/>
          </a:p>
        </p:txBody>
      </p:sp>
    </p:spTree>
    <p:extLst>
      <p:ext uri="{BB962C8B-B14F-4D97-AF65-F5344CB8AC3E}">
        <p14:creationId xmlns:p14="http://schemas.microsoft.com/office/powerpoint/2010/main" val="3104842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4" name="Straight Connector 32"/>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3"/>
          <p:cNvSpPr>
            <a:spLocks noGrp="1"/>
          </p:cNvSpPr>
          <p:nvPr>
            <p:ph type="dt" sz="half" idx="10"/>
          </p:nvPr>
        </p:nvSpPr>
        <p:spPr/>
        <p:txBody>
          <a:bodyPr/>
          <a:lstStyle>
            <a:lvl1pPr>
              <a:defRPr/>
            </a:lvl1pPr>
          </a:lstStyle>
          <a:p>
            <a:pPr>
              <a:defRPr/>
            </a:pPr>
            <a:fld id="{F55B1A5B-2F13-734B-B097-F2BEE11152CA}" type="datetimeFigureOut">
              <a:rPr lang="fr-FR"/>
              <a:pPr>
                <a:defRPr/>
              </a:pPr>
              <a:t>06/03/2018</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8DFB4859-83F7-0744-9E35-5844692CFE21}" type="slidenum">
              <a:rPr lang="fr-FR"/>
              <a:pPr>
                <a:defRPr/>
              </a:pPr>
              <a:t>‹N°›</a:t>
            </a:fld>
            <a:endParaRPr lang="fr-FR"/>
          </a:p>
        </p:txBody>
      </p:sp>
    </p:spTree>
    <p:extLst>
      <p:ext uri="{BB962C8B-B14F-4D97-AF65-F5344CB8AC3E}">
        <p14:creationId xmlns:p14="http://schemas.microsoft.com/office/powerpoint/2010/main" val="2898008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cxnSp>
        <p:nvCxnSpPr>
          <p:cNvPr id="4" name="Straight Connector 14"/>
          <p:cNvCxnSpPr/>
          <p:nvPr/>
        </p:nvCxnSpPr>
        <p:spPr>
          <a:xfrm>
            <a:off x="1443038" y="3805238"/>
            <a:ext cx="561816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1756130"/>
            <a:ext cx="5617002" cy="1887950"/>
          </a:xfrm>
        </p:spPr>
        <p:txBody>
          <a:bodyPr anchor="b"/>
          <a:lstStyle>
            <a:lvl1pPr algn="l">
              <a:defRPr sz="3200"/>
            </a:lvl1pPr>
          </a:lstStyle>
          <a:p>
            <a:r>
              <a:rPr lang="fr-FR" smtClean="0"/>
              <a:t>Cliquez et modifiez le titre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Cliquez pour modifier les styles du texte du masque</a:t>
            </a:r>
          </a:p>
        </p:txBody>
      </p:sp>
      <p:sp>
        <p:nvSpPr>
          <p:cNvPr id="5" name="Date Placeholder 3"/>
          <p:cNvSpPr>
            <a:spLocks noGrp="1"/>
          </p:cNvSpPr>
          <p:nvPr>
            <p:ph type="dt" sz="half" idx="10"/>
          </p:nvPr>
        </p:nvSpPr>
        <p:spPr/>
        <p:txBody>
          <a:bodyPr/>
          <a:lstStyle>
            <a:lvl1pPr>
              <a:defRPr/>
            </a:lvl1pPr>
          </a:lstStyle>
          <a:p>
            <a:pPr>
              <a:defRPr/>
            </a:pPr>
            <a:fld id="{59ED3AA6-D7DE-024A-82A0-CBB941D3A964}" type="datetimeFigureOut">
              <a:rPr lang="fr-FR"/>
              <a:pPr>
                <a:defRPr/>
              </a:pPr>
              <a:t>06/03/2018</a:t>
            </a:fld>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68BCB2F9-0921-084F-9E86-C299489D620F}" type="slidenum">
              <a:rPr lang="fr-FR"/>
              <a:pPr>
                <a:defRPr/>
              </a:pPr>
              <a:t>‹N°›</a:t>
            </a:fld>
            <a:endParaRPr lang="fr-FR"/>
          </a:p>
        </p:txBody>
      </p:sp>
    </p:spTree>
    <p:extLst>
      <p:ext uri="{BB962C8B-B14F-4D97-AF65-F5344CB8AC3E}">
        <p14:creationId xmlns:p14="http://schemas.microsoft.com/office/powerpoint/2010/main" val="3855037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5" name="Straight Connector 32"/>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890"/>
            <a:ext cx="6571343" cy="1059305"/>
          </a:xfrm>
        </p:spPr>
        <p:txBody>
          <a:bodyPr/>
          <a:lstStyle/>
          <a:p>
            <a:r>
              <a:rPr lang="fr-FR" smtClean="0"/>
              <a:t>Cliquez et modifiez le titre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 name="Date Placeholder 4"/>
          <p:cNvSpPr>
            <a:spLocks noGrp="1"/>
          </p:cNvSpPr>
          <p:nvPr>
            <p:ph type="dt" sz="half" idx="10"/>
          </p:nvPr>
        </p:nvSpPr>
        <p:spPr/>
        <p:txBody>
          <a:bodyPr/>
          <a:lstStyle>
            <a:lvl1pPr>
              <a:defRPr/>
            </a:lvl1pPr>
          </a:lstStyle>
          <a:p>
            <a:pPr>
              <a:defRPr/>
            </a:pPr>
            <a:fld id="{F6B4883C-F6FB-0048-ABDA-C9C2A851206D}" type="datetimeFigureOut">
              <a:rPr lang="fr-FR"/>
              <a:pPr>
                <a:defRPr/>
              </a:pPr>
              <a:t>06/03/2018</a:t>
            </a:fld>
            <a:endParaRPr lang="fr-FR"/>
          </a:p>
        </p:txBody>
      </p:sp>
      <p:sp>
        <p:nvSpPr>
          <p:cNvPr id="7" name="Footer Placeholder 5"/>
          <p:cNvSpPr>
            <a:spLocks noGrp="1"/>
          </p:cNvSpPr>
          <p:nvPr>
            <p:ph type="ftr" sz="quarter" idx="11"/>
          </p:nvPr>
        </p:nvSpPr>
        <p:spPr/>
        <p:txBody>
          <a:bodyPr/>
          <a:lstStyle>
            <a:lvl1pPr>
              <a:defRPr/>
            </a:lvl1pPr>
          </a:lstStyle>
          <a:p>
            <a:pPr>
              <a:defRPr/>
            </a:pPr>
            <a:endParaRPr lang="fr-FR"/>
          </a:p>
        </p:txBody>
      </p:sp>
      <p:sp>
        <p:nvSpPr>
          <p:cNvPr id="8" name="Slide Number Placeholder 6"/>
          <p:cNvSpPr>
            <a:spLocks noGrp="1"/>
          </p:cNvSpPr>
          <p:nvPr>
            <p:ph type="sldNum" sz="quarter" idx="12"/>
          </p:nvPr>
        </p:nvSpPr>
        <p:spPr/>
        <p:txBody>
          <a:bodyPr/>
          <a:lstStyle>
            <a:lvl1pPr>
              <a:defRPr/>
            </a:lvl1pPr>
          </a:lstStyle>
          <a:p>
            <a:pPr>
              <a:defRPr/>
            </a:pPr>
            <a:fld id="{D661B528-D301-874E-A7E9-F0C8B90B88B9}" type="slidenum">
              <a:rPr lang="fr-FR"/>
              <a:pPr>
                <a:defRPr/>
              </a:pPr>
              <a:t>‹N°›</a:t>
            </a:fld>
            <a:endParaRPr lang="fr-FR"/>
          </a:p>
        </p:txBody>
      </p:sp>
    </p:spTree>
    <p:extLst>
      <p:ext uri="{BB962C8B-B14F-4D97-AF65-F5344CB8AC3E}">
        <p14:creationId xmlns:p14="http://schemas.microsoft.com/office/powerpoint/2010/main" val="2356064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cxnSp>
        <p:nvCxnSpPr>
          <p:cNvPr id="7" name="Straight Connector 35"/>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fr-FR" smtClean="0"/>
              <a:t>Cliquez et modifiez le titre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Cliquez pour modifier les styles du texte du masque</a:t>
            </a:r>
          </a:p>
        </p:txBody>
      </p:sp>
      <p:sp>
        <p:nvSpPr>
          <p:cNvPr id="4" name="Content Placeholder 3"/>
          <p:cNvSpPr>
            <a:spLocks noGrp="1"/>
          </p:cNvSpPr>
          <p:nvPr>
            <p:ph sz="half" idx="2"/>
          </p:nvPr>
        </p:nvSpPr>
        <p:spPr>
          <a:xfrm>
            <a:off x="1443491" y="2824270"/>
            <a:ext cx="3125766" cy="2644457"/>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889182" y="2821491"/>
            <a:ext cx="3125652" cy="2637371"/>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Date Placeholder 6"/>
          <p:cNvSpPr>
            <a:spLocks noGrp="1"/>
          </p:cNvSpPr>
          <p:nvPr>
            <p:ph type="dt" sz="half" idx="10"/>
          </p:nvPr>
        </p:nvSpPr>
        <p:spPr/>
        <p:txBody>
          <a:bodyPr/>
          <a:lstStyle>
            <a:lvl1pPr>
              <a:defRPr/>
            </a:lvl1pPr>
          </a:lstStyle>
          <a:p>
            <a:pPr>
              <a:defRPr/>
            </a:pPr>
            <a:fld id="{AC874D39-2178-4047-B064-3441E2F68C1B}" type="datetimeFigureOut">
              <a:rPr lang="fr-FR"/>
              <a:pPr>
                <a:defRPr/>
              </a:pPr>
              <a:t>06/03/2018</a:t>
            </a:fld>
            <a:endParaRPr lang="fr-FR"/>
          </a:p>
        </p:txBody>
      </p:sp>
      <p:sp>
        <p:nvSpPr>
          <p:cNvPr id="9" name="Footer Placeholder 7"/>
          <p:cNvSpPr>
            <a:spLocks noGrp="1"/>
          </p:cNvSpPr>
          <p:nvPr>
            <p:ph type="ftr" sz="quarter" idx="11"/>
          </p:nvPr>
        </p:nvSpPr>
        <p:spPr/>
        <p:txBody>
          <a:bodyPr/>
          <a:lstStyle>
            <a:lvl1pPr>
              <a:defRPr/>
            </a:lvl1pPr>
          </a:lstStyle>
          <a:p>
            <a:pPr>
              <a:defRPr/>
            </a:pPr>
            <a:endParaRPr lang="fr-FR"/>
          </a:p>
        </p:txBody>
      </p:sp>
      <p:sp>
        <p:nvSpPr>
          <p:cNvPr id="10" name="Slide Number Placeholder 8"/>
          <p:cNvSpPr>
            <a:spLocks noGrp="1"/>
          </p:cNvSpPr>
          <p:nvPr>
            <p:ph type="sldNum" sz="quarter" idx="12"/>
          </p:nvPr>
        </p:nvSpPr>
        <p:spPr/>
        <p:txBody>
          <a:bodyPr/>
          <a:lstStyle>
            <a:lvl1pPr>
              <a:defRPr/>
            </a:lvl1pPr>
          </a:lstStyle>
          <a:p>
            <a:pPr>
              <a:defRPr/>
            </a:pPr>
            <a:fld id="{914FE436-DE42-8441-9907-0EC8DEA82478}" type="slidenum">
              <a:rPr lang="fr-FR"/>
              <a:pPr>
                <a:defRPr/>
              </a:pPr>
              <a:t>‹N°›</a:t>
            </a:fld>
            <a:endParaRPr lang="fr-FR"/>
          </a:p>
        </p:txBody>
      </p:sp>
    </p:spTree>
    <p:extLst>
      <p:ext uri="{BB962C8B-B14F-4D97-AF65-F5344CB8AC3E}">
        <p14:creationId xmlns:p14="http://schemas.microsoft.com/office/powerpoint/2010/main" val="2347011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cxnSp>
        <p:nvCxnSpPr>
          <p:cNvPr id="3" name="Straight Connector 31"/>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fr-FR" smtClean="0"/>
              <a:t>Cliquez et modifiez le titre</a:t>
            </a:r>
            <a:endParaRPr lang="en-US" dirty="0"/>
          </a:p>
        </p:txBody>
      </p:sp>
      <p:sp>
        <p:nvSpPr>
          <p:cNvPr id="4" name="Date Placeholder 2"/>
          <p:cNvSpPr>
            <a:spLocks noGrp="1"/>
          </p:cNvSpPr>
          <p:nvPr>
            <p:ph type="dt" sz="half" idx="10"/>
          </p:nvPr>
        </p:nvSpPr>
        <p:spPr/>
        <p:txBody>
          <a:bodyPr/>
          <a:lstStyle>
            <a:lvl1pPr>
              <a:defRPr/>
            </a:lvl1pPr>
          </a:lstStyle>
          <a:p>
            <a:pPr>
              <a:defRPr/>
            </a:pPr>
            <a:fld id="{570F2D21-9333-0241-B29B-D588A830A5B7}" type="datetimeFigureOut">
              <a:rPr lang="fr-FR"/>
              <a:pPr>
                <a:defRPr/>
              </a:pPr>
              <a:t>06/03/2018</a:t>
            </a:fld>
            <a:endParaRPr lang="fr-FR"/>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137851AF-CC98-1D4C-8E78-35A7739EC575}" type="slidenum">
              <a:rPr lang="fr-FR"/>
              <a:pPr>
                <a:defRPr/>
              </a:pPr>
              <a:t>‹N°›</a:t>
            </a:fld>
            <a:endParaRPr lang="fr-FR"/>
          </a:p>
        </p:txBody>
      </p:sp>
    </p:spTree>
    <p:extLst>
      <p:ext uri="{BB962C8B-B14F-4D97-AF65-F5344CB8AC3E}">
        <p14:creationId xmlns:p14="http://schemas.microsoft.com/office/powerpoint/2010/main" val="1731231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ECC5231-5008-D94A-8E37-A32A8C59CBFF}" type="datetimeFigureOut">
              <a:rPr lang="fr-FR"/>
              <a:pPr>
                <a:defRPr/>
              </a:pPr>
              <a:t>06/03/2018</a:t>
            </a:fld>
            <a:endParaRPr lang="fr-FR"/>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BEA42B43-7B5D-C74A-9144-6034E4BC2FED}" type="slidenum">
              <a:rPr lang="fr-FR"/>
              <a:pPr>
                <a:defRPr/>
              </a:pPr>
              <a:t>‹N°›</a:t>
            </a:fld>
            <a:endParaRPr lang="fr-FR"/>
          </a:p>
        </p:txBody>
      </p:sp>
    </p:spTree>
    <p:extLst>
      <p:ext uri="{BB962C8B-B14F-4D97-AF65-F5344CB8AC3E}">
        <p14:creationId xmlns:p14="http://schemas.microsoft.com/office/powerpoint/2010/main" val="931137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cxnSp>
        <p:nvCxnSpPr>
          <p:cNvPr id="5" name="Straight Connector 16"/>
          <p:cNvCxnSpPr/>
          <p:nvPr/>
        </p:nvCxnSpPr>
        <p:spPr>
          <a:xfrm>
            <a:off x="1441450" y="3205163"/>
            <a:ext cx="242411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39042" y="798973"/>
            <a:ext cx="2425950" cy="2247117"/>
          </a:xfrm>
        </p:spPr>
        <p:txBody>
          <a:bodyPr anchor="b"/>
          <a:lstStyle>
            <a:lvl1pPr algn="l">
              <a:defRPr sz="2400"/>
            </a:lvl1pPr>
          </a:lstStyle>
          <a:p>
            <a:r>
              <a:rPr lang="fr-FR" smtClean="0"/>
              <a:t>Cliquez et modifiez le titre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Cliquez pour modifier les styles du texte du masque</a:t>
            </a:r>
          </a:p>
        </p:txBody>
      </p:sp>
      <p:sp>
        <p:nvSpPr>
          <p:cNvPr id="6" name="Date Placeholder 4"/>
          <p:cNvSpPr>
            <a:spLocks noGrp="1"/>
          </p:cNvSpPr>
          <p:nvPr>
            <p:ph type="dt" sz="half" idx="10"/>
          </p:nvPr>
        </p:nvSpPr>
        <p:spPr/>
        <p:txBody>
          <a:bodyPr/>
          <a:lstStyle>
            <a:lvl1pPr>
              <a:defRPr/>
            </a:lvl1pPr>
          </a:lstStyle>
          <a:p>
            <a:pPr>
              <a:defRPr/>
            </a:pPr>
            <a:fld id="{ACC6A590-D0B7-BE40-B626-955A79FB7FDA}" type="datetimeFigureOut">
              <a:rPr lang="fr-FR"/>
              <a:pPr>
                <a:defRPr/>
              </a:pPr>
              <a:t>06/03/2018</a:t>
            </a:fld>
            <a:endParaRPr lang="fr-FR"/>
          </a:p>
        </p:txBody>
      </p:sp>
      <p:sp>
        <p:nvSpPr>
          <p:cNvPr id="7" name="Footer Placeholder 5"/>
          <p:cNvSpPr>
            <a:spLocks noGrp="1"/>
          </p:cNvSpPr>
          <p:nvPr>
            <p:ph type="ftr" sz="quarter" idx="11"/>
          </p:nvPr>
        </p:nvSpPr>
        <p:spPr/>
        <p:txBody>
          <a:bodyPr/>
          <a:lstStyle>
            <a:lvl1pPr>
              <a:defRPr/>
            </a:lvl1pPr>
          </a:lstStyle>
          <a:p>
            <a:pPr>
              <a:defRPr/>
            </a:pPr>
            <a:endParaRPr lang="fr-FR"/>
          </a:p>
        </p:txBody>
      </p:sp>
      <p:sp>
        <p:nvSpPr>
          <p:cNvPr id="8" name="Slide Number Placeholder 6"/>
          <p:cNvSpPr>
            <a:spLocks noGrp="1"/>
          </p:cNvSpPr>
          <p:nvPr>
            <p:ph type="sldNum" sz="quarter" idx="12"/>
          </p:nvPr>
        </p:nvSpPr>
        <p:spPr/>
        <p:txBody>
          <a:bodyPr/>
          <a:lstStyle>
            <a:lvl1pPr>
              <a:defRPr/>
            </a:lvl1pPr>
          </a:lstStyle>
          <a:p>
            <a:pPr>
              <a:defRPr/>
            </a:pPr>
            <a:fld id="{7E854D7A-CA61-A84E-91D2-6F7B2225C84C}" type="slidenum">
              <a:rPr lang="fr-FR"/>
              <a:pPr>
                <a:defRPr/>
              </a:pPr>
              <a:t>‹N°›</a:t>
            </a:fld>
            <a:endParaRPr lang="fr-FR"/>
          </a:p>
        </p:txBody>
      </p:sp>
    </p:spTree>
    <p:extLst>
      <p:ext uri="{BB962C8B-B14F-4D97-AF65-F5344CB8AC3E}">
        <p14:creationId xmlns:p14="http://schemas.microsoft.com/office/powerpoint/2010/main" val="451193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5" name="Group 12"/>
          <p:cNvGrpSpPr>
            <a:grpSpLocks/>
          </p:cNvGrpSpPr>
          <p:nvPr/>
        </p:nvGrpSpPr>
        <p:grpSpPr bwMode="auto">
          <a:xfrm>
            <a:off x="4995863" y="482600"/>
            <a:ext cx="3511550" cy="5148263"/>
            <a:chOff x="6852919" y="583365"/>
            <a:chExt cx="4681849" cy="5181928"/>
          </a:xfrm>
        </p:grpSpPr>
        <p:sp>
          <p:nvSpPr>
            <p:cNvPr id="6" name="Rectangle 5"/>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cxnSp>
        <p:nvCxnSpPr>
          <p:cNvPr id="8" name="Straight Connector 30"/>
          <p:cNvCxnSpPr/>
          <p:nvPr/>
        </p:nvCxnSpPr>
        <p:spPr>
          <a:xfrm>
            <a:off x="1441450" y="3143250"/>
            <a:ext cx="324167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4148" y="1129513"/>
            <a:ext cx="3244935" cy="1830584"/>
          </a:xfrm>
        </p:spPr>
        <p:txBody>
          <a:bodyPr anchor="b"/>
          <a:lstStyle>
            <a:lvl1pPr>
              <a:defRPr sz="3200"/>
            </a:lvl1pPr>
          </a:lstStyle>
          <a:p>
            <a:r>
              <a:rPr lang="fr-FR" smtClean="0"/>
              <a:t>Cliquez et modifiez le titre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rtlCol="0">
            <a:normAutofit/>
          </a:bodyP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r-FR" noProof="0" smtClean="0"/>
              <a:t>Faire glisser l'image vers l'espace réservé ou cliquer sur l'icône pour l'ajouter</a:t>
            </a:r>
            <a:endParaRPr lang="en-US" noProof="0"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Cliquez pour modifier les styles du texte du masque</a:t>
            </a:r>
          </a:p>
        </p:txBody>
      </p:sp>
      <p:sp>
        <p:nvSpPr>
          <p:cNvPr id="9" name="Date Placeholder 4"/>
          <p:cNvSpPr>
            <a:spLocks noGrp="1"/>
          </p:cNvSpPr>
          <p:nvPr>
            <p:ph type="dt" sz="half" idx="10"/>
          </p:nvPr>
        </p:nvSpPr>
        <p:spPr>
          <a:xfrm>
            <a:off x="1436688" y="5470525"/>
            <a:ext cx="3252787" cy="319088"/>
          </a:xfrm>
        </p:spPr>
        <p:txBody>
          <a:bodyPr/>
          <a:lstStyle>
            <a:lvl1pPr algn="l">
              <a:defRPr/>
            </a:lvl1pPr>
          </a:lstStyle>
          <a:p>
            <a:pPr>
              <a:defRPr/>
            </a:pPr>
            <a:fld id="{0388983F-14FE-5D40-AB5A-872A904B596F}" type="datetimeFigureOut">
              <a:rPr lang="fr-FR"/>
              <a:pPr>
                <a:defRPr/>
              </a:pPr>
              <a:t>06/03/2018</a:t>
            </a:fld>
            <a:endParaRPr lang="fr-FR"/>
          </a:p>
        </p:txBody>
      </p:sp>
      <p:sp>
        <p:nvSpPr>
          <p:cNvPr id="10" name="Footer Placeholder 5"/>
          <p:cNvSpPr>
            <a:spLocks noGrp="1"/>
          </p:cNvSpPr>
          <p:nvPr>
            <p:ph type="ftr" sz="quarter" idx="11"/>
          </p:nvPr>
        </p:nvSpPr>
        <p:spPr>
          <a:xfrm>
            <a:off x="1438275" y="319088"/>
            <a:ext cx="3251200" cy="320675"/>
          </a:xfrm>
        </p:spPr>
        <p:txBody>
          <a:bodyPr/>
          <a:lstStyle>
            <a:lvl1pPr>
              <a:defRPr/>
            </a:lvl1pPr>
          </a:lstStyle>
          <a:p>
            <a:pPr>
              <a:defRPr/>
            </a:pPr>
            <a:endParaRPr lang="fr-FR"/>
          </a:p>
        </p:txBody>
      </p:sp>
      <p:sp>
        <p:nvSpPr>
          <p:cNvPr id="11" name="Slide Number Placeholder 6"/>
          <p:cNvSpPr>
            <a:spLocks noGrp="1"/>
          </p:cNvSpPr>
          <p:nvPr>
            <p:ph type="sldNum" sz="quarter" idx="12"/>
          </p:nvPr>
        </p:nvSpPr>
        <p:spPr/>
        <p:txBody>
          <a:bodyPr/>
          <a:lstStyle>
            <a:lvl1pPr>
              <a:defRPr/>
            </a:lvl1pPr>
          </a:lstStyle>
          <a:p>
            <a:pPr>
              <a:defRPr/>
            </a:pPr>
            <a:fld id="{E652663B-79B7-3646-AF46-2FAA6C8C6659}" type="slidenum">
              <a:rPr lang="fr-FR"/>
              <a:pPr>
                <a:defRPr/>
              </a:pPr>
              <a:t>‹N°›</a:t>
            </a:fld>
            <a:endParaRPr lang="fr-FR"/>
          </a:p>
        </p:txBody>
      </p:sp>
    </p:spTree>
    <p:extLst>
      <p:ext uri="{BB962C8B-B14F-4D97-AF65-F5344CB8AC3E}">
        <p14:creationId xmlns:p14="http://schemas.microsoft.com/office/powerpoint/2010/main" val="966243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6125"/>
            <a:ext cx="9144000" cy="407987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27" name="Picture 11"/>
          <p:cNvPicPr>
            <a:picLocks noChangeAspect="1"/>
          </p:cNvPicPr>
          <p:nvPr/>
        </p:nvPicPr>
        <p:blipFill>
          <a:blip r:embed="rId14" cstate="email">
            <a:extLst>
              <a:ext uri="{28A0092B-C50C-407E-A947-70E740481C1C}">
                <a14:useLocalDpi xmlns:a14="http://schemas.microsoft.com/office/drawing/2010/main" val="0"/>
              </a:ext>
            </a:extLst>
          </a:blip>
          <a:srcRect l="12500" t="1538" r="12500" b="-1538"/>
          <a:stretch>
            <a:fillRect/>
          </a:stretch>
        </p:blipFill>
        <p:spPr bwMode="auto">
          <a:xfrm>
            <a:off x="0" y="6096000"/>
            <a:ext cx="91440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a:off x="0" y="610076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038" y="804863"/>
            <a:ext cx="6572250" cy="1049337"/>
          </a:xfrm>
          <a:prstGeom prst="rect">
            <a:avLst/>
          </a:prstGeom>
        </p:spPr>
        <p:txBody>
          <a:bodyPr vert="horz" wrap="square" lIns="91440" tIns="45720" rIns="91440" bIns="45720" numCol="1" anchor="t" anchorCtr="0" compatLnSpc="1">
            <a:prstTxWarp prst="textNoShape">
              <a:avLst/>
            </a:prstTxWarp>
            <a:normAutofit/>
          </a:bodyPr>
          <a:lstStyle/>
          <a:p>
            <a:pPr lvl="0"/>
            <a:r>
              <a:rPr lang="fr-FR"/>
              <a:t>Cliquez et modifiez le titre</a:t>
            </a:r>
            <a:endParaRPr lang="en-US"/>
          </a:p>
        </p:txBody>
      </p:sp>
      <p:sp>
        <p:nvSpPr>
          <p:cNvPr id="1030" name="Text Placeholder 2"/>
          <p:cNvSpPr>
            <a:spLocks noGrp="1"/>
          </p:cNvSpPr>
          <p:nvPr>
            <p:ph type="body" idx="1"/>
          </p:nvPr>
        </p:nvSpPr>
        <p:spPr bwMode="auto">
          <a:xfrm>
            <a:off x="1443038" y="2016125"/>
            <a:ext cx="6572250"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646738" y="330200"/>
            <a:ext cx="2368550" cy="30956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defRPr>
            </a:lvl1pPr>
          </a:lstStyle>
          <a:p>
            <a:pPr>
              <a:defRPr/>
            </a:pPr>
            <a:fld id="{C84CD20D-F1D0-CA44-9D24-7DD165F322D0}" type="datetimeFigureOut">
              <a:rPr lang="fr-FR"/>
              <a:pPr>
                <a:defRPr/>
              </a:pPr>
              <a:t>06/03/2018</a:t>
            </a:fld>
            <a:endParaRPr lang="fr-FR"/>
          </a:p>
        </p:txBody>
      </p:sp>
      <p:sp>
        <p:nvSpPr>
          <p:cNvPr id="5" name="Footer Placeholder 4"/>
          <p:cNvSpPr>
            <a:spLocks noGrp="1"/>
          </p:cNvSpPr>
          <p:nvPr>
            <p:ph type="ftr" sz="quarter" idx="3"/>
          </p:nvPr>
        </p:nvSpPr>
        <p:spPr>
          <a:xfrm>
            <a:off x="1443038" y="328613"/>
            <a:ext cx="4033837" cy="309562"/>
          </a:xfrm>
          <a:prstGeom prst="rect">
            <a:avLst/>
          </a:prstGeom>
        </p:spPr>
        <p:txBody>
          <a:bodyPr vert="horz" wrap="square" lIns="91440" tIns="45720" rIns="91440" bIns="45720" numCol="1" anchor="ctr" anchorCtr="0" compatLnSpc="1">
            <a:prstTxWarp prst="textNoShape">
              <a:avLst/>
            </a:prstTxWarp>
          </a:bodyPr>
          <a:lstStyle>
            <a:lvl1pPr eaLnBrk="1" hangingPunct="1">
              <a:defRPr sz="1000">
                <a:solidFill>
                  <a:srgbClr val="898989"/>
                </a:solidFill>
              </a:defRPr>
            </a:lvl1pPr>
          </a:lstStyle>
          <a:p>
            <a:pPr>
              <a:defRPr/>
            </a:pPr>
            <a:endParaRPr lang="fr-FR"/>
          </a:p>
        </p:txBody>
      </p:sp>
      <p:sp>
        <p:nvSpPr>
          <p:cNvPr id="6" name="Slide Number Placeholder 5"/>
          <p:cNvSpPr>
            <a:spLocks noGrp="1"/>
          </p:cNvSpPr>
          <p:nvPr>
            <p:ph type="sldNum" sz="quarter" idx="4"/>
          </p:nvPr>
        </p:nvSpPr>
        <p:spPr>
          <a:xfrm>
            <a:off x="487363" y="798513"/>
            <a:ext cx="795337" cy="5048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2800">
                <a:solidFill>
                  <a:schemeClr val="accent1"/>
                </a:solidFill>
              </a:defRPr>
            </a:lvl1pPr>
          </a:lstStyle>
          <a:p>
            <a:pPr>
              <a:defRPr/>
            </a:pPr>
            <a:fld id="{10FD3CE0-EAA5-CD4B-B884-2EDF9F12AB34}"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 id="2147484143" r:id="rId4"/>
    <p:sldLayoutId id="2147484144" r:id="rId5"/>
    <p:sldLayoutId id="2147484145" r:id="rId6"/>
    <p:sldLayoutId id="2147484139" r:id="rId7"/>
    <p:sldLayoutId id="2147484146" r:id="rId8"/>
    <p:sldLayoutId id="2147484147" r:id="rId9"/>
    <p:sldLayoutId id="2147484148" r:id="rId10"/>
    <p:sldLayoutId id="2147484149" r:id="rId11"/>
    <p:sldLayoutId id="2147484150" r:id="rId12"/>
  </p:sldLayoutIdLst>
  <p:txStyles>
    <p:titleStyle>
      <a:lvl1pPr algn="l" defTabSz="685800" rtl="0" eaLnBrk="0" fontAlgn="base" hangingPunct="0">
        <a:lnSpc>
          <a:spcPct val="90000"/>
        </a:lnSpc>
        <a:spcBef>
          <a:spcPct val="0"/>
        </a:spcBef>
        <a:spcAft>
          <a:spcPct val="0"/>
        </a:spcAft>
        <a:defRPr sz="3200" kern="1200" cap="all">
          <a:solidFill>
            <a:schemeClr val="tx1"/>
          </a:solidFill>
          <a:latin typeface="+mj-lt"/>
          <a:ea typeface="ＭＳ Ｐゴシック" charset="0"/>
          <a:cs typeface="ＭＳ Ｐゴシック" charset="0"/>
        </a:defRPr>
      </a:lvl1pPr>
      <a:lvl2pPr algn="l" defTabSz="685800" rtl="0" eaLnBrk="0" fontAlgn="base" hangingPunct="0">
        <a:lnSpc>
          <a:spcPct val="90000"/>
        </a:lnSpc>
        <a:spcBef>
          <a:spcPct val="0"/>
        </a:spcBef>
        <a:spcAft>
          <a:spcPct val="0"/>
        </a:spcAft>
        <a:defRPr sz="3200">
          <a:solidFill>
            <a:schemeClr val="tx1"/>
          </a:solidFill>
          <a:latin typeface="Gill Sans MT" charset="0"/>
          <a:ea typeface="ＭＳ Ｐゴシック" charset="0"/>
          <a:cs typeface="ＭＳ Ｐゴシック" charset="0"/>
        </a:defRPr>
      </a:lvl2pPr>
      <a:lvl3pPr algn="l" defTabSz="685800" rtl="0" eaLnBrk="0" fontAlgn="base" hangingPunct="0">
        <a:lnSpc>
          <a:spcPct val="90000"/>
        </a:lnSpc>
        <a:spcBef>
          <a:spcPct val="0"/>
        </a:spcBef>
        <a:spcAft>
          <a:spcPct val="0"/>
        </a:spcAft>
        <a:defRPr sz="3200">
          <a:solidFill>
            <a:schemeClr val="tx1"/>
          </a:solidFill>
          <a:latin typeface="Gill Sans MT" charset="0"/>
          <a:ea typeface="ＭＳ Ｐゴシック" charset="0"/>
          <a:cs typeface="ＭＳ Ｐゴシック" charset="0"/>
        </a:defRPr>
      </a:lvl3pPr>
      <a:lvl4pPr algn="l" defTabSz="685800" rtl="0" eaLnBrk="0" fontAlgn="base" hangingPunct="0">
        <a:lnSpc>
          <a:spcPct val="90000"/>
        </a:lnSpc>
        <a:spcBef>
          <a:spcPct val="0"/>
        </a:spcBef>
        <a:spcAft>
          <a:spcPct val="0"/>
        </a:spcAft>
        <a:defRPr sz="3200">
          <a:solidFill>
            <a:schemeClr val="tx1"/>
          </a:solidFill>
          <a:latin typeface="Gill Sans MT" charset="0"/>
          <a:ea typeface="ＭＳ Ｐゴシック" charset="0"/>
          <a:cs typeface="ＭＳ Ｐゴシック" charset="0"/>
        </a:defRPr>
      </a:lvl4pPr>
      <a:lvl5pPr algn="l" defTabSz="685800" rtl="0" eaLnBrk="0" fontAlgn="base" hangingPunct="0">
        <a:lnSpc>
          <a:spcPct val="90000"/>
        </a:lnSpc>
        <a:spcBef>
          <a:spcPct val="0"/>
        </a:spcBef>
        <a:spcAft>
          <a:spcPct val="0"/>
        </a:spcAft>
        <a:defRPr sz="3200">
          <a:solidFill>
            <a:schemeClr val="tx1"/>
          </a:solidFill>
          <a:latin typeface="Gill Sans MT" charset="0"/>
          <a:ea typeface="ＭＳ Ｐゴシック" charset="0"/>
          <a:cs typeface="ＭＳ Ｐゴシック" charset="0"/>
        </a:defRPr>
      </a:lvl5pPr>
      <a:lvl6pPr marL="457200" algn="l" defTabSz="685800" rtl="0" fontAlgn="base">
        <a:lnSpc>
          <a:spcPct val="90000"/>
        </a:lnSpc>
        <a:spcBef>
          <a:spcPct val="0"/>
        </a:spcBef>
        <a:spcAft>
          <a:spcPct val="0"/>
        </a:spcAft>
        <a:defRPr sz="3200">
          <a:solidFill>
            <a:schemeClr val="tx1"/>
          </a:solidFill>
          <a:latin typeface="Gill Sans MT" charset="0"/>
        </a:defRPr>
      </a:lvl6pPr>
      <a:lvl7pPr marL="914400" algn="l" defTabSz="685800" rtl="0" fontAlgn="base">
        <a:lnSpc>
          <a:spcPct val="90000"/>
        </a:lnSpc>
        <a:spcBef>
          <a:spcPct val="0"/>
        </a:spcBef>
        <a:spcAft>
          <a:spcPct val="0"/>
        </a:spcAft>
        <a:defRPr sz="3200">
          <a:solidFill>
            <a:schemeClr val="tx1"/>
          </a:solidFill>
          <a:latin typeface="Gill Sans MT" charset="0"/>
        </a:defRPr>
      </a:lvl7pPr>
      <a:lvl8pPr marL="1371600" algn="l" defTabSz="685800" rtl="0" fontAlgn="base">
        <a:lnSpc>
          <a:spcPct val="90000"/>
        </a:lnSpc>
        <a:spcBef>
          <a:spcPct val="0"/>
        </a:spcBef>
        <a:spcAft>
          <a:spcPct val="0"/>
        </a:spcAft>
        <a:defRPr sz="3200">
          <a:solidFill>
            <a:schemeClr val="tx1"/>
          </a:solidFill>
          <a:latin typeface="Gill Sans MT" charset="0"/>
        </a:defRPr>
      </a:lvl8pPr>
      <a:lvl9pPr marL="1828800" algn="l" defTabSz="685800" rtl="0" fontAlgn="base">
        <a:lnSpc>
          <a:spcPct val="90000"/>
        </a:lnSpc>
        <a:spcBef>
          <a:spcPct val="0"/>
        </a:spcBef>
        <a:spcAft>
          <a:spcPct val="0"/>
        </a:spcAft>
        <a:defRPr sz="3200">
          <a:solidFill>
            <a:schemeClr val="tx1"/>
          </a:solidFill>
          <a:latin typeface="Gill Sans MT" charset="0"/>
        </a:defRPr>
      </a:lvl9pPr>
    </p:titleStyle>
    <p:bodyStyle>
      <a:lvl1pPr marL="228600" indent="-228600" algn="l" defTabSz="685800" rtl="0" eaLnBrk="0" fontAlgn="base" hangingPunct="0">
        <a:lnSpc>
          <a:spcPct val="120000"/>
        </a:lnSpc>
        <a:spcBef>
          <a:spcPts val="1000"/>
        </a:spcBef>
        <a:spcAft>
          <a:spcPct val="0"/>
        </a:spcAft>
        <a:buClr>
          <a:schemeClr val="accent1"/>
        </a:buClr>
        <a:buSzPct val="100000"/>
        <a:buFont typeface="Arial" charset="0"/>
        <a:buChar char="•"/>
        <a:defRPr sz="2000" kern="1200">
          <a:solidFill>
            <a:schemeClr val="tx1"/>
          </a:solidFill>
          <a:latin typeface="+mn-lt"/>
          <a:ea typeface="ＭＳ Ｐゴシック" charset="0"/>
          <a:cs typeface="ＭＳ Ｐゴシック" charset="0"/>
        </a:defRPr>
      </a:lvl1pPr>
      <a:lvl2pPr marL="685800" indent="-228600" algn="l" defTabSz="685800" rtl="0" eaLnBrk="0" fontAlgn="base" hangingPunct="0">
        <a:lnSpc>
          <a:spcPct val="120000"/>
        </a:lnSpc>
        <a:spcBef>
          <a:spcPts val="500"/>
        </a:spcBef>
        <a:spcAft>
          <a:spcPct val="0"/>
        </a:spcAft>
        <a:buClr>
          <a:schemeClr val="accent1"/>
        </a:buClr>
        <a:buSzPct val="100000"/>
        <a:buFont typeface="Arial" charset="0"/>
        <a:buChar char="•"/>
        <a:defRPr sz="1600" kern="1200">
          <a:solidFill>
            <a:schemeClr val="tx1"/>
          </a:solidFill>
          <a:latin typeface="+mn-lt"/>
          <a:ea typeface="ＭＳ Ｐゴシック" charset="0"/>
          <a:cs typeface="+mn-cs"/>
        </a:defRPr>
      </a:lvl2pPr>
      <a:lvl3pPr marL="1143000" indent="-228600" algn="l" defTabSz="685800" rtl="0" eaLnBrk="0" fontAlgn="base" hangingPunct="0">
        <a:lnSpc>
          <a:spcPct val="120000"/>
        </a:lnSpc>
        <a:spcBef>
          <a:spcPts val="500"/>
        </a:spcBef>
        <a:spcAft>
          <a:spcPct val="0"/>
        </a:spcAft>
        <a:buClr>
          <a:schemeClr val="accent1"/>
        </a:buClr>
        <a:buSzPct val="100000"/>
        <a:buFont typeface="Arial" charset="0"/>
        <a:buChar char="•"/>
        <a:defRPr sz="1600" kern="1200">
          <a:solidFill>
            <a:schemeClr val="tx1"/>
          </a:solidFill>
          <a:latin typeface="+mn-lt"/>
          <a:ea typeface="ＭＳ Ｐゴシック" charset="0"/>
          <a:cs typeface="+mn-cs"/>
        </a:defRPr>
      </a:lvl3pPr>
      <a:lvl4pPr marL="1600200" indent="-228600" algn="l" defTabSz="685800" rtl="0" eaLnBrk="0" fontAlgn="base" hangingPunct="0">
        <a:lnSpc>
          <a:spcPct val="120000"/>
        </a:lnSpc>
        <a:spcBef>
          <a:spcPts val="5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4pPr>
      <a:lvl5pPr marL="2057400" indent="-228600" algn="l" defTabSz="685800" rtl="0" eaLnBrk="0" fontAlgn="base" hangingPunct="0">
        <a:lnSpc>
          <a:spcPct val="120000"/>
        </a:lnSpc>
        <a:spcBef>
          <a:spcPts val="500"/>
        </a:spcBef>
        <a:spcAft>
          <a:spcPct val="0"/>
        </a:spcAft>
        <a:buClr>
          <a:schemeClr val="accent1"/>
        </a:buClr>
        <a:buSzPct val="100000"/>
        <a:buFont typeface="Arial" charset="0"/>
        <a:buChar char="•"/>
        <a:defRPr sz="1200" kern="1200">
          <a:solidFill>
            <a:schemeClr val="tx1"/>
          </a:solidFill>
          <a:latin typeface="+mn-lt"/>
          <a:ea typeface="ＭＳ Ｐゴシック" charset="0"/>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1"/>
          <p:cNvSpPr>
            <a:spLocks noGrp="1"/>
          </p:cNvSpPr>
          <p:nvPr>
            <p:ph type="ctrTitle"/>
          </p:nvPr>
        </p:nvSpPr>
        <p:spPr bwMode="auto">
          <a:xfrm>
            <a:off x="0" y="0"/>
            <a:ext cx="9144000" cy="3530600"/>
          </a:xfrm>
        </p:spPr>
        <p:txBody>
          <a:bodyPr/>
          <a:lstStyle/>
          <a:p>
            <a:pPr algn="ctr" eaLnBrk="1" hangingPunct="1"/>
            <a:r>
              <a:rPr lang="fr-FR" sz="4800" b="1" cap="none" dirty="0" smtClean="0">
                <a:solidFill>
                  <a:srgbClr val="BA2169"/>
                </a:solidFill>
                <a:latin typeface="Gill Sans MT" charset="0"/>
              </a:rPr>
              <a:t>Fins de carrière et retraites</a:t>
            </a:r>
            <a:r>
              <a:rPr lang="fr-FR" sz="4000" cap="none" dirty="0">
                <a:solidFill>
                  <a:srgbClr val="BA2169"/>
                </a:solidFill>
                <a:latin typeface="Gill Sans MT" charset="0"/>
              </a:rPr>
              <a:t/>
            </a:r>
            <a:br>
              <a:rPr lang="fr-FR" sz="4000" cap="none" dirty="0">
                <a:solidFill>
                  <a:srgbClr val="BA2169"/>
                </a:solidFill>
                <a:latin typeface="Gill Sans MT" charset="0"/>
              </a:rPr>
            </a:br>
            <a:r>
              <a:rPr lang="fr-FR" sz="4000" cap="none" dirty="0">
                <a:solidFill>
                  <a:srgbClr val="BA2169"/>
                </a:solidFill>
                <a:latin typeface="Gill Sans MT" charset="0"/>
              </a:rPr>
              <a:t/>
            </a:r>
            <a:br>
              <a:rPr lang="fr-FR" sz="4000" cap="none" dirty="0">
                <a:solidFill>
                  <a:srgbClr val="BA2169"/>
                </a:solidFill>
                <a:latin typeface="Gill Sans MT" charset="0"/>
              </a:rPr>
            </a:br>
            <a:r>
              <a:rPr lang="fr-FR" sz="4000" cap="none" dirty="0">
                <a:solidFill>
                  <a:srgbClr val="BA2169"/>
                </a:solidFill>
                <a:latin typeface="Gill Sans MT" charset="0"/>
              </a:rPr>
              <a:t/>
            </a:r>
            <a:br>
              <a:rPr lang="fr-FR" sz="4000" cap="none" dirty="0">
                <a:solidFill>
                  <a:srgbClr val="BA2169"/>
                </a:solidFill>
                <a:latin typeface="Gill Sans MT" charset="0"/>
              </a:rPr>
            </a:br>
            <a:r>
              <a:rPr lang="fr-FR" sz="4000" cap="none" dirty="0" smtClean="0">
                <a:solidFill>
                  <a:srgbClr val="BA2169"/>
                </a:solidFill>
                <a:latin typeface="Gill Sans MT" charset="0"/>
              </a:rPr>
              <a:t>Colloque « solidarités » Grenoble</a:t>
            </a:r>
            <a:endParaRPr lang="fr-FR" sz="4000" cap="none" dirty="0">
              <a:solidFill>
                <a:srgbClr val="BA2169"/>
              </a:solidFill>
              <a:latin typeface="Gill Sans MT" charset="0"/>
            </a:endParaRPr>
          </a:p>
        </p:txBody>
      </p:sp>
      <p:sp>
        <p:nvSpPr>
          <p:cNvPr id="3" name="Sous-titre 2"/>
          <p:cNvSpPr>
            <a:spLocks noGrp="1"/>
          </p:cNvSpPr>
          <p:nvPr>
            <p:ph type="subTitle" idx="1"/>
          </p:nvPr>
        </p:nvSpPr>
        <p:spPr>
          <a:xfrm>
            <a:off x="0" y="3530600"/>
            <a:ext cx="9144000" cy="2562225"/>
          </a:xfrm>
        </p:spPr>
        <p:txBody>
          <a:bodyPr rtlCol="0" anchor="b"/>
          <a:lstStyle/>
          <a:p>
            <a:pPr algn="r" eaLnBrk="1" fontAlgn="auto" hangingPunct="1">
              <a:spcAft>
                <a:spcPts val="0"/>
              </a:spcAft>
              <a:buFont typeface="Arial" pitchFamily="34" charset="0"/>
              <a:buNone/>
              <a:defRPr/>
            </a:pPr>
            <a:r>
              <a:rPr lang="fr-FR" smtClean="0">
                <a:ea typeface="+mn-ea"/>
                <a:cs typeface="+mn-cs"/>
              </a:rPr>
              <a:t>25 Janvier </a:t>
            </a:r>
            <a:r>
              <a:rPr lang="fr-FR" dirty="0" smtClean="0">
                <a:ea typeface="+mn-ea"/>
                <a:cs typeface="+mn-cs"/>
              </a:rPr>
              <a:t>2018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 partir des </a:t>
            </a:r>
            <a:r>
              <a:rPr lang="fr-FR" dirty="0" err="1" smtClean="0"/>
              <a:t>annes</a:t>
            </a:r>
            <a:r>
              <a:rPr lang="fr-FR" dirty="0" smtClean="0"/>
              <a:t> 1980, </a:t>
            </a:r>
            <a:r>
              <a:rPr lang="fr-FR" dirty="0" err="1" smtClean="0"/>
              <a:t>degradation</a:t>
            </a:r>
            <a:endParaRPr lang="fr-FR" dirty="0"/>
          </a:p>
        </p:txBody>
      </p:sp>
      <p:sp>
        <p:nvSpPr>
          <p:cNvPr id="3" name="Espace réservé du contenu 2"/>
          <p:cNvSpPr>
            <a:spLocks noGrp="1"/>
          </p:cNvSpPr>
          <p:nvPr>
            <p:ph idx="1"/>
          </p:nvPr>
        </p:nvSpPr>
        <p:spPr/>
        <p:txBody>
          <a:bodyPr/>
          <a:lstStyle/>
          <a:p>
            <a:r>
              <a:rPr lang="fr-FR" dirty="0"/>
              <a:t>1987 loi Seguin, Régime général </a:t>
            </a:r>
          </a:p>
          <a:p>
            <a:pPr lvl="1"/>
            <a:r>
              <a:rPr lang="fr-FR" dirty="0"/>
              <a:t> les salaires portés au compte sont revalorisés sur l’inflation et non sur l’évolution du salaire moyen. </a:t>
            </a:r>
          </a:p>
          <a:p>
            <a:pPr lvl="1"/>
            <a:r>
              <a:rPr lang="fr-FR" dirty="0"/>
              <a:t>les pensions revalorisées sur les prix (même impact)</a:t>
            </a:r>
            <a:r>
              <a:rPr lang="fr-FR" dirty="0" smtClean="0"/>
              <a:t>.</a:t>
            </a:r>
            <a:endParaRPr lang="fr-FR" dirty="0"/>
          </a:p>
          <a:p>
            <a:pPr lvl="1">
              <a:buNone/>
            </a:pPr>
            <a:r>
              <a:rPr lang="fr-FR" dirty="0"/>
              <a:t>A partir de 1993, les mêmes mécanismes s’appliqueront aux retraites complémentaires.</a:t>
            </a:r>
          </a:p>
          <a:p>
            <a:r>
              <a:rPr lang="fr-FR" dirty="0" smtClean="0"/>
              <a:t>1993: </a:t>
            </a:r>
            <a:r>
              <a:rPr lang="fr-FR" dirty="0"/>
              <a:t>réforme Balladur: SAM : des dix aux 25 meilleures années</a:t>
            </a:r>
          </a:p>
          <a:p>
            <a:r>
              <a:rPr lang="fr-FR" dirty="0"/>
              <a:t>DR : de 150 trimestres à 160</a:t>
            </a:r>
          </a:p>
          <a:p>
            <a:endParaRPr lang="fr-FR" dirty="0"/>
          </a:p>
        </p:txBody>
      </p:sp>
    </p:spTree>
    <p:extLst>
      <p:ext uri="{BB962C8B-B14F-4D97-AF65-F5344CB8AC3E}">
        <p14:creationId xmlns:p14="http://schemas.microsoft.com/office/powerpoint/2010/main" val="1722179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1447800" y="1143000"/>
            <a:ext cx="6019800" cy="4872038"/>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indent="-216000" algn="ctr" fontAlgn="auto">
              <a:spcBef>
                <a:spcPts val="0"/>
              </a:spcBef>
              <a:spcAft>
                <a:spcPts val="0"/>
              </a:spcAft>
              <a:buClr>
                <a:srgbClr val="FF0000"/>
              </a:buClr>
              <a:buFont typeface="Wingdings"/>
              <a:buChar char="l"/>
              <a:defRPr/>
            </a:pPr>
            <a:r>
              <a:rPr lang="fr-FR" sz="2800" b="1" spc="-1">
                <a:solidFill>
                  <a:srgbClr val="FF0000"/>
                </a:solidFill>
                <a:uFill>
                  <a:solidFill>
                    <a:srgbClr val="FFFFFF"/>
                  </a:solidFill>
                </a:uFill>
                <a:latin typeface="Arial"/>
                <a:ea typeface="DejaVu Sans"/>
              </a:rPr>
              <a:t> </a:t>
            </a:r>
            <a:endParaRPr lang="fr-FR" spc="-1">
              <a:solidFill>
                <a:srgbClr val="000000"/>
              </a:solidFill>
              <a:uFill>
                <a:solidFill>
                  <a:srgbClr val="FFFFFF"/>
                </a:solidFill>
              </a:uFill>
              <a:latin typeface="Arial"/>
            </a:endParaRPr>
          </a:p>
          <a:p>
            <a:pPr fontAlgn="auto">
              <a:spcBef>
                <a:spcPts val="0"/>
              </a:spcBef>
              <a:spcAft>
                <a:spcPts val="0"/>
              </a:spcAft>
              <a:defRPr/>
            </a:pPr>
            <a:endParaRPr lang="fr-FR" spc="-1">
              <a:solidFill>
                <a:srgbClr val="000000"/>
              </a:solidFill>
              <a:uFill>
                <a:solidFill>
                  <a:srgbClr val="FFFFFF"/>
                </a:solidFill>
              </a:uFill>
              <a:latin typeface="Arial"/>
            </a:endParaRPr>
          </a:p>
        </p:txBody>
      </p:sp>
      <p:pic>
        <p:nvPicPr>
          <p:cNvPr id="18434" name="Image 2" descr="La spirale des réformes régressives 5.pdf"/>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1143000" y="914400"/>
            <a:ext cx="7086600" cy="51943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fontAlgn="auto">
              <a:spcBef>
                <a:spcPts val="0"/>
              </a:spcBef>
              <a:spcAft>
                <a:spcPts val="0"/>
              </a:spcAft>
              <a:buClr>
                <a:srgbClr val="FF0000"/>
              </a:buClr>
              <a:defRPr/>
            </a:pPr>
            <a:endParaRPr lang="fr-FR" spc="-1" dirty="0">
              <a:solidFill>
                <a:srgbClr val="000000"/>
              </a:solidFill>
              <a:uFill>
                <a:solidFill>
                  <a:srgbClr val="FFFFFF"/>
                </a:solidFill>
              </a:uFill>
              <a:latin typeface="Arial"/>
            </a:endParaRPr>
          </a:p>
        </p:txBody>
      </p:sp>
      <p:pic>
        <p:nvPicPr>
          <p:cNvPr id="19458" name="Image 1" descr="La spirale des réformes régressives 3.pdf"/>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p:txBody>
          <a:bodyPr/>
          <a:lstStyle/>
          <a:p>
            <a:r>
              <a:rPr lang="fr-FR" b="1" dirty="0" smtClean="0"/>
              <a:t>2013 : allongement confirmé</a:t>
            </a:r>
            <a:endParaRPr lang="fr-FR" sz="4400" dirty="0" smtClean="0"/>
          </a:p>
        </p:txBody>
      </p:sp>
      <p:graphicFrame>
        <p:nvGraphicFramePr>
          <p:cNvPr id="6" name="Espace réservé du contenu 5"/>
          <p:cNvGraphicFramePr>
            <a:graphicFrameLocks noGrp="1"/>
          </p:cNvGraphicFramePr>
          <p:nvPr>
            <p:ph sz="half" idx="1"/>
          </p:nvPr>
        </p:nvGraphicFramePr>
        <p:xfrm>
          <a:off x="683568" y="2852935"/>
          <a:ext cx="7787208" cy="2461694"/>
        </p:xfrm>
        <a:graphic>
          <a:graphicData uri="http://schemas.openxmlformats.org/drawingml/2006/table">
            <a:tbl>
              <a:tblPr firstRow="1" bandRow="1">
                <a:tableStyleId>{5C22544A-7EE6-4342-B048-85BDC9FD1C3A}</a:tableStyleId>
              </a:tblPr>
              <a:tblGrid>
                <a:gridCol w="1946802"/>
                <a:gridCol w="1946802"/>
                <a:gridCol w="1946802"/>
                <a:gridCol w="1946802"/>
              </a:tblGrid>
              <a:tr h="1383128">
                <a:tc>
                  <a:txBody>
                    <a:bodyPr/>
                    <a:lstStyle/>
                    <a:p>
                      <a:r>
                        <a:rPr lang="fr-FR" dirty="0" smtClean="0"/>
                        <a:t>Génération</a:t>
                      </a:r>
                      <a:endParaRPr lang="fr-FR" dirty="0"/>
                    </a:p>
                  </a:txBody>
                  <a:tcPr marL="54556" marR="54556"/>
                </a:tc>
                <a:tc>
                  <a:txBody>
                    <a:bodyPr/>
                    <a:lstStyle/>
                    <a:p>
                      <a:r>
                        <a:rPr lang="fr-FR" dirty="0" smtClean="0"/>
                        <a:t>Trimestres </a:t>
                      </a:r>
                    </a:p>
                    <a:p>
                      <a:r>
                        <a:rPr lang="fr-FR" dirty="0" smtClean="0"/>
                        <a:t>acquis à 30 ans</a:t>
                      </a:r>
                    </a:p>
                    <a:p>
                      <a:r>
                        <a:rPr lang="fr-FR" dirty="0" smtClean="0"/>
                        <a:t>(en moyenne)</a:t>
                      </a:r>
                      <a:endParaRPr lang="fr-FR" dirty="0"/>
                    </a:p>
                  </a:txBody>
                  <a:tcPr marL="54556" marR="54556"/>
                </a:tc>
                <a:tc>
                  <a:txBody>
                    <a:bodyPr/>
                    <a:lstStyle/>
                    <a:p>
                      <a:r>
                        <a:rPr lang="fr-FR" dirty="0" smtClean="0"/>
                        <a:t>Trimestres pour taux plein</a:t>
                      </a:r>
                      <a:endParaRPr lang="fr-FR" dirty="0"/>
                    </a:p>
                  </a:txBody>
                  <a:tcPr marL="54556" marR="5455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Âge où</a:t>
                      </a:r>
                      <a:r>
                        <a:rPr lang="fr-FR" baseline="0" dirty="0" smtClean="0"/>
                        <a:t> conditions </a:t>
                      </a:r>
                      <a:endParaRPr lang="fr-FR" dirty="0" smtClean="0"/>
                    </a:p>
                    <a:p>
                      <a:r>
                        <a:rPr lang="fr-FR" baseline="0" dirty="0" smtClean="0"/>
                        <a:t>remplies</a:t>
                      </a:r>
                      <a:endParaRPr lang="fr-FR" dirty="0"/>
                    </a:p>
                  </a:txBody>
                  <a:tcPr marL="54556" marR="54556"/>
                </a:tc>
              </a:tr>
              <a:tr h="539283">
                <a:tc>
                  <a:txBody>
                    <a:bodyPr/>
                    <a:lstStyle/>
                    <a:p>
                      <a:r>
                        <a:rPr lang="fr-FR" dirty="0" smtClean="0"/>
                        <a:t>1950</a:t>
                      </a:r>
                      <a:endParaRPr lang="fr-FR" dirty="0"/>
                    </a:p>
                  </a:txBody>
                  <a:tcPr marL="54556" marR="54556"/>
                </a:tc>
                <a:tc>
                  <a:txBody>
                    <a:bodyPr/>
                    <a:lstStyle/>
                    <a:p>
                      <a:pPr algn="ctr"/>
                      <a:r>
                        <a:rPr lang="fr-FR" dirty="0" smtClean="0"/>
                        <a:t>46,2</a:t>
                      </a:r>
                      <a:endParaRPr lang="fr-FR" dirty="0"/>
                    </a:p>
                  </a:txBody>
                  <a:tcPr marL="54556" marR="54556"/>
                </a:tc>
                <a:tc>
                  <a:txBody>
                    <a:bodyPr/>
                    <a:lstStyle/>
                    <a:p>
                      <a:r>
                        <a:rPr lang="fr-FR" dirty="0" smtClean="0"/>
                        <a:t>162 (40,5 ans)</a:t>
                      </a:r>
                      <a:endParaRPr lang="fr-FR" dirty="0"/>
                    </a:p>
                  </a:txBody>
                  <a:tcPr marL="54556" marR="54556"/>
                </a:tc>
                <a:tc>
                  <a:txBody>
                    <a:bodyPr/>
                    <a:lstStyle/>
                    <a:p>
                      <a:r>
                        <a:rPr lang="fr-FR" dirty="0" smtClean="0"/>
                        <a:t>60 ans</a:t>
                      </a:r>
                      <a:endParaRPr lang="fr-FR" dirty="0"/>
                    </a:p>
                  </a:txBody>
                  <a:tcPr marL="54556" marR="54556"/>
                </a:tc>
              </a:tr>
              <a:tr h="539283">
                <a:tc>
                  <a:txBody>
                    <a:bodyPr/>
                    <a:lstStyle/>
                    <a:p>
                      <a:r>
                        <a:rPr lang="fr-FR" dirty="0" smtClean="0"/>
                        <a:t>1978</a:t>
                      </a:r>
                      <a:endParaRPr lang="fr-FR" dirty="0"/>
                    </a:p>
                  </a:txBody>
                  <a:tcPr marL="54556" marR="54556"/>
                </a:tc>
                <a:tc>
                  <a:txBody>
                    <a:bodyPr/>
                    <a:lstStyle/>
                    <a:p>
                      <a:pPr algn="ctr"/>
                      <a:r>
                        <a:rPr lang="fr-FR" dirty="0" smtClean="0"/>
                        <a:t>31</a:t>
                      </a:r>
                      <a:endParaRPr lang="fr-FR" dirty="0"/>
                    </a:p>
                  </a:txBody>
                  <a:tcPr marL="54556" marR="54556"/>
                </a:tc>
                <a:tc>
                  <a:txBody>
                    <a:bodyPr/>
                    <a:lstStyle/>
                    <a:p>
                      <a:r>
                        <a:rPr lang="fr-FR" dirty="0" smtClean="0"/>
                        <a:t>176 (44 ans)</a:t>
                      </a:r>
                      <a:endParaRPr lang="fr-FR" dirty="0"/>
                    </a:p>
                  </a:txBody>
                  <a:tcPr marL="54556" marR="54556"/>
                </a:tc>
                <a:tc>
                  <a:txBody>
                    <a:bodyPr/>
                    <a:lstStyle/>
                    <a:p>
                      <a:r>
                        <a:rPr lang="fr-FR" dirty="0" smtClean="0"/>
                        <a:t>66 ans ½ </a:t>
                      </a:r>
                      <a:endParaRPr lang="fr-FR" dirty="0"/>
                    </a:p>
                  </a:txBody>
                  <a:tcPr marL="54556" marR="54556"/>
                </a:tc>
              </a:tr>
            </a:tbl>
          </a:graphicData>
        </a:graphic>
      </p:graphicFrame>
      <p:sp>
        <p:nvSpPr>
          <p:cNvPr id="8" name="Espace réservé du contenu 7"/>
          <p:cNvSpPr>
            <a:spLocks noGrp="1"/>
          </p:cNvSpPr>
          <p:nvPr>
            <p:ph sz="half" idx="2"/>
          </p:nvPr>
        </p:nvSpPr>
        <p:spPr>
          <a:xfrm>
            <a:off x="611560" y="1600201"/>
            <a:ext cx="8075240" cy="1756792"/>
          </a:xfrm>
        </p:spPr>
        <p:txBody>
          <a:bodyPr>
            <a:normAutofit/>
          </a:bodyPr>
          <a:lstStyle/>
          <a:p>
            <a:pPr>
              <a:buNone/>
            </a:pPr>
            <a:endParaRPr lang="fr-FR" dirty="0" smtClean="0"/>
          </a:p>
          <a:p>
            <a:pPr>
              <a:buNone/>
            </a:pPr>
            <a:r>
              <a:rPr lang="fr-FR" dirty="0" smtClean="0"/>
              <a:t>Loi du 20 janvier 2014: 43 ans de cotisation pour la génération 1973</a:t>
            </a:r>
          </a:p>
          <a:p>
            <a:pPr>
              <a:buNone/>
            </a:pPr>
            <a:endParaRPr lang="fr-FR" dirty="0"/>
          </a:p>
        </p:txBody>
      </p:sp>
      <p:sp>
        <p:nvSpPr>
          <p:cNvPr id="4" name="Espace réservé du numéro de diapositive 3"/>
          <p:cNvSpPr>
            <a:spLocks noGrp="1"/>
          </p:cNvSpPr>
          <p:nvPr>
            <p:ph type="sldNum" sz="quarter" idx="12"/>
          </p:nvPr>
        </p:nvSpPr>
        <p:spPr>
          <a:xfrm>
            <a:off x="487363" y="798513"/>
            <a:ext cx="52189" cy="45719"/>
          </a:xfrm>
        </p:spPr>
        <p:txBody>
          <a:bodyPr/>
          <a:lstStyle/>
          <a:p>
            <a:pPr>
              <a:defRPr/>
            </a:pPr>
            <a:endParaRPr lang="fr-FR" dirty="0"/>
          </a:p>
        </p:txBody>
      </p:sp>
      <p:sp>
        <p:nvSpPr>
          <p:cNvPr id="5" name="Espace réservé du texte 4"/>
          <p:cNvSpPr>
            <a:spLocks noGrp="1"/>
          </p:cNvSpPr>
          <p:nvPr>
            <p:ph type="body" idx="4294967295"/>
          </p:nvPr>
        </p:nvSpPr>
        <p:spPr>
          <a:xfrm>
            <a:off x="755576" y="6021288"/>
            <a:ext cx="4040188" cy="639762"/>
          </a:xfrm>
        </p:spPr>
        <p:txBody>
          <a:bodyPr rtlCol="0">
            <a:normAutofit/>
          </a:bodyPr>
          <a:lstStyle/>
          <a:p>
            <a:pPr eaLnBrk="1" fontAlgn="auto" hangingPunct="1">
              <a:spcAft>
                <a:spcPts val="0"/>
              </a:spcAft>
              <a:buFont typeface="Arial" pitchFamily="34" charset="0"/>
              <a:buNone/>
              <a:defRPr/>
            </a:pPr>
            <a:r>
              <a:rPr lang="fr-FR" sz="2200" dirty="0" smtClean="0"/>
              <a:t>Source : rapport Moreau 2013.</a:t>
            </a:r>
          </a:p>
          <a:p>
            <a:pPr eaLnBrk="1" fontAlgn="auto" hangingPunct="1">
              <a:spcAft>
                <a:spcPts val="0"/>
              </a:spcAft>
              <a:buFont typeface="Arial" pitchFamily="34" charset="0"/>
              <a:buNone/>
              <a:defRPr/>
            </a:pPr>
            <a:endParaRPr lang="fr-FR" dirty="0"/>
          </a:p>
        </p:txBody>
      </p:sp>
    </p:spTree>
    <p:extLst>
      <p:ext uri="{BB962C8B-B14F-4D97-AF65-F5344CB8AC3E}">
        <p14:creationId xmlns:p14="http://schemas.microsoft.com/office/powerpoint/2010/main" val="3071784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bwMode="auto">
          <a:xfrm>
            <a:off x="0" y="0"/>
            <a:ext cx="9144000" cy="1844675"/>
          </a:xfrm>
        </p:spPr>
        <p:txBody>
          <a:bodyPr lIns="0" tIns="0" rIns="0" bIns="0" anchor="ct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1" cap="none">
                <a:solidFill>
                  <a:srgbClr val="BA2169"/>
                </a:solidFill>
                <a:latin typeface="Gill Sans MT" charset="0"/>
              </a:rPr>
              <a:t>Vers un régime par points ou par comptes notionnels ? 1/2</a:t>
            </a:r>
          </a:p>
        </p:txBody>
      </p:sp>
      <p:sp>
        <p:nvSpPr>
          <p:cNvPr id="24578" name="Rectangle 2"/>
          <p:cNvSpPr>
            <a:spLocks noGrp="1" noChangeArrowheads="1"/>
          </p:cNvSpPr>
          <p:nvPr>
            <p:ph idx="1"/>
          </p:nvPr>
        </p:nvSpPr>
        <p:spPr>
          <a:xfrm>
            <a:off x="0" y="1844675"/>
            <a:ext cx="9144000" cy="4248150"/>
          </a:xfrm>
        </p:spPr>
        <p:txBody>
          <a:bodyPr lIns="0" tIns="0" rIns="0" bIns="0"/>
          <a:lstStyle/>
          <a:p>
            <a:pPr eaLnBrk="1" hangingPunct="1">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sz="1800">
              <a:latin typeface="Arial" charset="0"/>
              <a:cs typeface="Arial" charset="0"/>
            </a:endParaRPr>
          </a:p>
          <a:p>
            <a:pPr eaLnBrk="1" hangingPunct="1">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1800">
                <a:latin typeface="Arial" charset="0"/>
                <a:cs typeface="Arial" charset="0"/>
              </a:rPr>
              <a:t>Programme d’</a:t>
            </a:r>
            <a:r>
              <a:rPr lang="fr-FR" altLang="ja-JP" sz="1800">
                <a:latin typeface="Arial" charset="0"/>
                <a:cs typeface="Arial" charset="0"/>
              </a:rPr>
              <a:t>E. Macron :</a:t>
            </a:r>
          </a:p>
          <a:p>
            <a:pPr algn="just" eaLnBrk="1" hangingPunct="1">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altLang="ja-JP" sz="1800" i="1">
                <a:latin typeface="Arial" charset="0"/>
                <a:cs typeface="Arial" charset="0"/>
              </a:rPr>
              <a:t>« </a:t>
            </a:r>
            <a:r>
              <a:rPr lang="fr-FR" sz="1800" i="1">
                <a:latin typeface="Arial" charset="0"/>
                <a:cs typeface="Arial" charset="0"/>
              </a:rPr>
              <a:t>Nous créerons un système universel de retraites où un euro cotisé donne les mêmes droits, quel que soit le moment où il a été versé, quel que soit le statut de celui qui a cotisé. »</a:t>
            </a:r>
          </a:p>
          <a:p>
            <a:pPr algn="just" eaLnBrk="1" hangingPunct="1">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altLang="ja-JP" sz="1800" i="1">
                <a:latin typeface="Arial" charset="0"/>
                <a:cs typeface="Arial" charset="0"/>
              </a:rPr>
              <a:t>« </a:t>
            </a:r>
            <a:r>
              <a:rPr lang="fr-FR" sz="1800" i="1">
                <a:latin typeface="Arial" charset="0"/>
                <a:cs typeface="Arial" charset="0"/>
              </a:rPr>
              <a:t>Les cotisations, aux régimes de base comme aux régimes complémentaires, qu</a:t>
            </a:r>
            <a:r>
              <a:rPr lang="ja-JP" altLang="fr-FR" sz="1800" i="1">
                <a:latin typeface="Arial" charset="0"/>
                <a:cs typeface="Arial" charset="0"/>
              </a:rPr>
              <a:t>’</a:t>
            </a:r>
            <a:r>
              <a:rPr lang="fr-FR" altLang="ja-JP" sz="1800" i="1">
                <a:latin typeface="Arial" charset="0"/>
                <a:cs typeface="Arial" charset="0"/>
              </a:rPr>
              <a:t>elles soient versées sur les bases de revenus ou acquises au titre de la solidarité (pour les chômeurs par exemple) seront inscrites sur un compte individuel et revalorisées chaque année selon la croissance des salaires. Ainsi, chaque euro cotisé accroîtra de la même manière la pension future, quel que soit le statut du travailleur et l'origine de cette cotisation.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bwMode="auto">
          <a:xfrm>
            <a:off x="0" y="0"/>
            <a:ext cx="9144000" cy="1844675"/>
          </a:xfrm>
        </p:spPr>
        <p:txBody>
          <a:bodyPr lIns="0" tIns="0" rIns="0" bIns="0" anchor="ct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1" cap="none">
                <a:solidFill>
                  <a:srgbClr val="BA2169"/>
                </a:solidFill>
                <a:latin typeface="Gill Sans MT" charset="0"/>
              </a:rPr>
              <a:t>Vers un régime par points ou par comptes notionnels ? 2/2</a:t>
            </a:r>
          </a:p>
        </p:txBody>
      </p:sp>
      <p:sp>
        <p:nvSpPr>
          <p:cNvPr id="26626" name="Rectangle 2"/>
          <p:cNvSpPr>
            <a:spLocks noGrp="1" noChangeArrowheads="1"/>
          </p:cNvSpPr>
          <p:nvPr>
            <p:ph idx="1"/>
          </p:nvPr>
        </p:nvSpPr>
        <p:spPr>
          <a:xfrm>
            <a:off x="0" y="1844675"/>
            <a:ext cx="9144000" cy="4248150"/>
          </a:xfrm>
        </p:spPr>
        <p:txBody>
          <a:bodyPr lIns="0" tIns="0" rIns="0" bIns="0"/>
          <a:lstStyle/>
          <a:p>
            <a:pPr eaLnBrk="1" hangingPunct="1">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sz="1800">
              <a:latin typeface="Arial" charset="0"/>
              <a:cs typeface="Arial" charset="0"/>
            </a:endParaRPr>
          </a:p>
          <a:p>
            <a:pPr eaLnBrk="1" hangingPunct="1">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1800">
                <a:latin typeface="Arial" charset="0"/>
                <a:cs typeface="Arial" charset="0"/>
              </a:rPr>
              <a:t>Programme d’</a:t>
            </a:r>
            <a:r>
              <a:rPr lang="fr-FR" altLang="ja-JP" sz="1800">
                <a:latin typeface="Arial" charset="0"/>
                <a:cs typeface="Arial" charset="0"/>
              </a:rPr>
              <a:t>E. Macron :</a:t>
            </a:r>
          </a:p>
          <a:p>
            <a:pPr algn="just" eaLnBrk="1" hangingPunct="1">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1800" i="1">
                <a:latin typeface="Arial" charset="0"/>
                <a:cs typeface="Arial" charset="0"/>
              </a:rPr>
              <a:t>« Le total des droits accumulés sera converti au moment de la retraite en une pension, à l</a:t>
            </a:r>
            <a:r>
              <a:rPr lang="ja-JP" altLang="fr-FR" sz="1800" i="1">
                <a:latin typeface="Arial" charset="0"/>
                <a:cs typeface="Arial" charset="0"/>
              </a:rPr>
              <a:t>’</a:t>
            </a:r>
            <a:r>
              <a:rPr lang="fr-FR" altLang="ja-JP" sz="1800" i="1">
                <a:latin typeface="Arial" charset="0"/>
                <a:cs typeface="Arial" charset="0"/>
              </a:rPr>
              <a:t>aide d</a:t>
            </a:r>
            <a:r>
              <a:rPr lang="ja-JP" altLang="fr-FR" sz="1800" i="1">
                <a:latin typeface="Arial" charset="0"/>
                <a:cs typeface="Arial" charset="0"/>
              </a:rPr>
              <a:t>’</a:t>
            </a:r>
            <a:r>
              <a:rPr lang="fr-FR" altLang="ja-JP" sz="1800" i="1">
                <a:latin typeface="Arial" charset="0"/>
                <a:cs typeface="Arial" charset="0"/>
              </a:rPr>
              <a:t>un coefficient de conversion fonction de l</a:t>
            </a:r>
            <a:r>
              <a:rPr lang="ja-JP" altLang="fr-FR" sz="1800" i="1">
                <a:latin typeface="Arial" charset="0"/>
                <a:cs typeface="Arial" charset="0"/>
              </a:rPr>
              <a:t>’</a:t>
            </a:r>
            <a:r>
              <a:rPr lang="fr-FR" altLang="ja-JP" sz="1800" i="1">
                <a:latin typeface="Arial" charset="0"/>
                <a:cs typeface="Arial" charset="0"/>
              </a:rPr>
              <a:t>âge de départ et de l</a:t>
            </a:r>
            <a:r>
              <a:rPr lang="ja-JP" altLang="fr-FR" sz="1800" i="1">
                <a:latin typeface="Arial" charset="0"/>
                <a:cs typeface="Arial" charset="0"/>
              </a:rPr>
              <a:t>’</a:t>
            </a:r>
            <a:r>
              <a:rPr lang="fr-FR" altLang="ja-JP" sz="1800" i="1">
                <a:latin typeface="Arial" charset="0"/>
                <a:cs typeface="Arial" charset="0"/>
              </a:rPr>
              <a:t>année de naissance. L</a:t>
            </a:r>
            <a:r>
              <a:rPr lang="ja-JP" altLang="fr-FR" sz="1800" i="1">
                <a:latin typeface="Arial" charset="0"/>
                <a:cs typeface="Arial" charset="0"/>
              </a:rPr>
              <a:t>’</a:t>
            </a:r>
            <a:r>
              <a:rPr lang="fr-FR" altLang="ja-JP" sz="1800" i="1">
                <a:latin typeface="Arial" charset="0"/>
                <a:cs typeface="Arial" charset="0"/>
              </a:rPr>
              <a:t>allongement de l</a:t>
            </a:r>
            <a:r>
              <a:rPr lang="ja-JP" altLang="fr-FR" sz="1800" i="1">
                <a:latin typeface="Arial" charset="0"/>
                <a:cs typeface="Arial" charset="0"/>
              </a:rPr>
              <a:t>’</a:t>
            </a:r>
            <a:r>
              <a:rPr lang="fr-FR" altLang="ja-JP" sz="1800" i="1">
                <a:latin typeface="Arial" charset="0"/>
                <a:cs typeface="Arial" charset="0"/>
              </a:rPr>
              <a:t>espérance de vie est donc pris en compte en continu, au fil des générations »</a:t>
            </a:r>
          </a:p>
          <a:p>
            <a:pPr algn="just" eaLnBrk="1" hangingPunct="1">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sz="1800" i="1">
              <a:latin typeface="Arial" charset="0"/>
              <a:cs typeface="Arial" charset="0"/>
            </a:endParaRPr>
          </a:p>
          <a:p>
            <a:pPr algn="just" eaLnBrk="1" hangingPunct="1">
              <a:buFont typeface="Wingdings" charset="0"/>
              <a:buChar char="è"/>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1800" b="1">
                <a:latin typeface="Arial" charset="0"/>
                <a:cs typeface="Arial" charset="0"/>
              </a:rPr>
              <a:t> Système par « comptes notionnels » en filigrane</a:t>
            </a:r>
          </a:p>
          <a:p>
            <a:pPr algn="just" eaLnBrk="1" hangingPunct="1">
              <a:buFont typeface="Wingdings" charset="0"/>
              <a:buChar char="è"/>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sz="1800" b="1">
              <a:latin typeface="Arial" charset="0"/>
              <a:cs typeface="Arial" charset="0"/>
            </a:endParaRPr>
          </a:p>
          <a:p>
            <a:pPr eaLnBrk="1" hangingPunct="1">
              <a:buFont typeface="Wingdings" charset="0"/>
              <a:buChar char="è"/>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sz="1800" b="1">
              <a:latin typeface="Arial" charset="0"/>
              <a:cs typeface="Arial" charset="0"/>
            </a:endParaRPr>
          </a:p>
          <a:p>
            <a:pPr eaLnBrk="1" hangingPunct="1">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sz="1800">
              <a:latin typeface="Arial" charset="0"/>
              <a:cs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re 1"/>
          <p:cNvSpPr>
            <a:spLocks noGrp="1"/>
          </p:cNvSpPr>
          <p:nvPr>
            <p:ph type="title"/>
          </p:nvPr>
        </p:nvSpPr>
        <p:spPr bwMode="auto">
          <a:xfrm>
            <a:off x="0" y="0"/>
            <a:ext cx="9144000" cy="1844675"/>
          </a:xfrm>
        </p:spPr>
        <p:txBody>
          <a:bodyPr anchor="ctr"/>
          <a:lstStyle/>
          <a:p>
            <a:pPr algn="ctr" eaLnBrk="1" hangingPunct="1"/>
            <a:r>
              <a:rPr lang="fr-FR" b="1" cap="none">
                <a:solidFill>
                  <a:srgbClr val="BA2169"/>
                </a:solidFill>
                <a:latin typeface="Gill Sans MT" charset="0"/>
              </a:rPr>
              <a:t>un concept central des tenants du système par COMPTES NOTIONNELS  : la Neutralité actuarielle</a:t>
            </a:r>
          </a:p>
        </p:txBody>
      </p:sp>
      <p:sp>
        <p:nvSpPr>
          <p:cNvPr id="28674" name="Espace réservé du contenu 2"/>
          <p:cNvSpPr>
            <a:spLocks noGrp="1"/>
          </p:cNvSpPr>
          <p:nvPr>
            <p:ph idx="1"/>
          </p:nvPr>
        </p:nvSpPr>
        <p:spPr>
          <a:xfrm>
            <a:off x="0" y="1844675"/>
            <a:ext cx="9144000" cy="4248150"/>
          </a:xfrm>
        </p:spPr>
        <p:txBody>
          <a:bodyPr/>
          <a:lstStyle/>
          <a:p>
            <a:pPr algn="just" eaLnBrk="1" hangingPunct="1">
              <a:buFont typeface="Wingdings" charset="0"/>
              <a:buChar char="è"/>
            </a:pPr>
            <a:r>
              <a:rPr lang="fr-FR" sz="1800" b="1">
                <a:latin typeface="Arial" charset="0"/>
                <a:cs typeface="Arial" charset="0"/>
                <a:sym typeface="Wingdings" charset="0"/>
              </a:rPr>
              <a:t> Âge du départ à la retraite neutre en termes de sommes perçues pendant tout le temps de la retraite</a:t>
            </a:r>
          </a:p>
          <a:p>
            <a:pPr algn="just" eaLnBrk="1" hangingPunct="1">
              <a:buFont typeface="Wingdings" charset="0"/>
              <a:buChar char="è"/>
            </a:pPr>
            <a:r>
              <a:rPr lang="fr-FR" sz="1800" b="1">
                <a:latin typeface="Arial" charset="0"/>
                <a:cs typeface="Arial" charset="0"/>
                <a:sym typeface="Wingdings" charset="0"/>
              </a:rPr>
              <a:t> Un retraité récupère ce qu</a:t>
            </a:r>
            <a:r>
              <a:rPr lang="ja-JP" altLang="fr-FR" sz="1800" b="1">
                <a:latin typeface="Arial" charset="0"/>
                <a:cs typeface="Arial" charset="0"/>
                <a:sym typeface="Wingdings" charset="0"/>
              </a:rPr>
              <a:t>’</a:t>
            </a:r>
            <a:r>
              <a:rPr lang="fr-FR" altLang="ja-JP" sz="1800" b="1">
                <a:latin typeface="Arial" charset="0"/>
                <a:cs typeface="Arial" charset="0"/>
                <a:sym typeface="Wingdings" charset="0"/>
              </a:rPr>
              <a:t>il a cotisé durant sa vie active, il « récupère sa mise »</a:t>
            </a:r>
          </a:p>
          <a:p>
            <a:pPr algn="just" eaLnBrk="1" hangingPunct="1">
              <a:buFont typeface="Wingdings" charset="0"/>
              <a:buChar char="è"/>
            </a:pPr>
            <a:r>
              <a:rPr lang="fr-FR" sz="1800" b="1">
                <a:latin typeface="Arial" charset="0"/>
                <a:cs typeface="Arial" charset="0"/>
                <a:sym typeface="Wingdings" charset="0"/>
              </a:rPr>
              <a:t> Substitution de la notion de « salaire différé » à celle de « salaire socialisé »</a:t>
            </a:r>
            <a:endParaRPr lang="fr-FR" sz="1800" b="1">
              <a:latin typeface="Arial" charset="0"/>
              <a:cs typeface="Arial" charset="0"/>
            </a:endParaRPr>
          </a:p>
        </p:txBody>
      </p:sp>
      <p:pic>
        <p:nvPicPr>
          <p:cNvPr id="28675" name="Image 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5650" y="3933825"/>
            <a:ext cx="7445375"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re 1"/>
          <p:cNvSpPr>
            <a:spLocks noGrp="1"/>
          </p:cNvSpPr>
          <p:nvPr>
            <p:ph type="title"/>
          </p:nvPr>
        </p:nvSpPr>
        <p:spPr bwMode="auto">
          <a:xfrm>
            <a:off x="0" y="0"/>
            <a:ext cx="9144000" cy="1844675"/>
          </a:xfrm>
        </p:spPr>
        <p:txBody>
          <a:bodyPr anchor="ctr"/>
          <a:lstStyle/>
          <a:p>
            <a:pPr algn="ctr" eaLnBrk="1" hangingPunct="1"/>
            <a:r>
              <a:rPr lang="fr-FR" b="1" cap="none">
                <a:solidFill>
                  <a:srgbClr val="BA2169"/>
                </a:solidFill>
                <a:latin typeface="Gill Sans MT" charset="0"/>
              </a:rPr>
              <a:t>Calcul des pensions à la liquidation au sein des comptes notionnels</a:t>
            </a:r>
          </a:p>
        </p:txBody>
      </p:sp>
      <p:pic>
        <p:nvPicPr>
          <p:cNvPr id="30722" name="Espace réservé du contenu 3"/>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979488" y="1989138"/>
            <a:ext cx="7185025" cy="3914775"/>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re 1"/>
          <p:cNvSpPr>
            <a:spLocks noGrp="1"/>
          </p:cNvSpPr>
          <p:nvPr>
            <p:ph type="title"/>
          </p:nvPr>
        </p:nvSpPr>
        <p:spPr>
          <a:xfrm>
            <a:off x="0" y="0"/>
            <a:ext cx="9144000" cy="1844675"/>
          </a:xfrm>
        </p:spPr>
        <p:txBody>
          <a:bodyPr rtlCol="0" anchor="ctr"/>
          <a:lstStyle/>
          <a:p>
            <a:pPr algn="ctr" eaLnBrk="1" fontAlgn="auto" hangingPunct="1">
              <a:spcAft>
                <a:spcPts val="0"/>
              </a:spcAft>
              <a:defRPr/>
            </a:pPr>
            <a:r>
              <a:rPr lang="fr-FR" altLang="x-none" b="1" dirty="0" smtClean="0">
                <a:solidFill>
                  <a:schemeClr val="accent2">
                    <a:lumMod val="75000"/>
                  </a:schemeClr>
                </a:solidFill>
                <a:ea typeface="ＭＳ Ｐゴシック" charset="-128"/>
                <a:cs typeface="+mj-cs"/>
              </a:rPr>
              <a:t>Un compte virtuel pour chacun 1/2</a:t>
            </a:r>
            <a:endParaRPr lang="fr-FR" altLang="x-none" b="1" dirty="0">
              <a:solidFill>
                <a:schemeClr val="accent2">
                  <a:lumMod val="75000"/>
                </a:schemeClr>
              </a:solidFill>
              <a:ea typeface="ＭＳ Ｐゴシック" charset="-128"/>
              <a:cs typeface="+mj-cs"/>
            </a:endParaRPr>
          </a:p>
        </p:txBody>
      </p:sp>
      <p:sp>
        <p:nvSpPr>
          <p:cNvPr id="6" name="Rectangle 4"/>
          <p:cNvSpPr>
            <a:spLocks noChangeArrowheads="1"/>
          </p:cNvSpPr>
          <p:nvPr/>
        </p:nvSpPr>
        <p:spPr bwMode="auto">
          <a:xfrm>
            <a:off x="4870450" y="2192338"/>
            <a:ext cx="1866900" cy="830262"/>
          </a:xfrm>
          <a:prstGeom prst="rect">
            <a:avLst/>
          </a:prstGeom>
          <a:solidFill>
            <a:schemeClr val="accent3">
              <a:lumMod val="50000"/>
            </a:schemeClr>
          </a:solidFill>
          <a:ln w="9360">
            <a:solidFill>
              <a:srgbClr val="000000"/>
            </a:solidFill>
            <a:round/>
            <a:headEnd/>
            <a:tailEnd/>
          </a:ln>
        </p:spPr>
        <p:txBody>
          <a:bodyPr lIns="81720" tIns="42480" rIns="81720" bIns="4248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128"/>
              </a:defRPr>
            </a:lvl9pPr>
          </a:lstStyle>
          <a:p>
            <a:pPr algn="ctr" eaLnBrk="1" hangingPunct="1">
              <a:lnSpc>
                <a:spcPct val="93000"/>
              </a:lnSpc>
              <a:buClr>
                <a:srgbClr val="FFFFFF"/>
              </a:buClr>
              <a:buSzPct val="45000"/>
              <a:buFont typeface="Wingdings" charset="2"/>
              <a:buNone/>
              <a:defRPr/>
            </a:pPr>
            <a:r>
              <a:rPr lang="en-GB" altLang="x-none" sz="1600" b="1" smtClean="0">
                <a:solidFill>
                  <a:srgbClr val="FFFFFF"/>
                </a:solidFill>
                <a:latin typeface="Calibri" charset="0"/>
                <a:cs typeface="+mn-cs"/>
              </a:rPr>
              <a:t>Compte individuel virtuel</a:t>
            </a:r>
          </a:p>
        </p:txBody>
      </p:sp>
      <p:sp>
        <p:nvSpPr>
          <p:cNvPr id="32771" name="Oval 5"/>
          <p:cNvSpPr>
            <a:spLocks noChangeArrowheads="1"/>
          </p:cNvSpPr>
          <p:nvPr/>
        </p:nvSpPr>
        <p:spPr bwMode="auto">
          <a:xfrm>
            <a:off x="2324100" y="1895475"/>
            <a:ext cx="1684338" cy="828675"/>
          </a:xfrm>
          <a:prstGeom prst="ellipse">
            <a:avLst/>
          </a:prstGeom>
          <a:solidFill>
            <a:srgbClr val="00B050"/>
          </a:solidFill>
          <a:ln w="9360">
            <a:solidFill>
              <a:srgbClr val="000000"/>
            </a:solidFill>
            <a:miter lim="800000"/>
            <a:headEnd/>
            <a:tailEnd/>
          </a:ln>
        </p:spPr>
        <p:txBody>
          <a:bodyPr lIns="81720" tIns="42480" rIns="81720" bIns="42480" anchor="ctr"/>
          <a:lstStyle/>
          <a:p>
            <a:pPr algn="ctr">
              <a:lnSpc>
                <a:spcPct val="93000"/>
              </a:lnSpc>
              <a:buClr>
                <a:srgbClr val="FFFFFF"/>
              </a:buClr>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FFFFFF"/>
                </a:solidFill>
                <a:latin typeface="Calibri" charset="0"/>
              </a:rPr>
              <a:t>Cotisations</a:t>
            </a:r>
          </a:p>
        </p:txBody>
      </p:sp>
      <p:cxnSp>
        <p:nvCxnSpPr>
          <p:cNvPr id="32772" name="AutoShape 6"/>
          <p:cNvCxnSpPr>
            <a:cxnSpLocks noChangeShapeType="1"/>
            <a:stCxn id="32771" idx="6"/>
          </p:cNvCxnSpPr>
          <p:nvPr/>
        </p:nvCxnSpPr>
        <p:spPr bwMode="auto">
          <a:xfrm>
            <a:off x="4008438" y="2309813"/>
            <a:ext cx="862012" cy="298450"/>
          </a:xfrm>
          <a:prstGeom prst="straightConnector1">
            <a:avLst/>
          </a:prstGeom>
          <a:noFill/>
          <a:ln w="38100">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9" name="Rectangle 7"/>
          <p:cNvSpPr>
            <a:spLocks noChangeArrowheads="1"/>
          </p:cNvSpPr>
          <p:nvPr/>
        </p:nvSpPr>
        <p:spPr bwMode="auto">
          <a:xfrm>
            <a:off x="4926013" y="5241925"/>
            <a:ext cx="1801812" cy="638175"/>
          </a:xfrm>
          <a:prstGeom prst="rect">
            <a:avLst/>
          </a:prstGeom>
          <a:solidFill>
            <a:schemeClr val="accent3">
              <a:lumMod val="50000"/>
            </a:schemeClr>
          </a:solidFill>
          <a:ln w="9360">
            <a:solidFill>
              <a:srgbClr val="000000"/>
            </a:solidFill>
            <a:round/>
            <a:headEnd/>
            <a:tailEnd/>
          </a:ln>
        </p:spPr>
        <p:txBody>
          <a:bodyPr lIns="81720" tIns="42480" rIns="81720" bIns="42480" anchor="ctr"/>
          <a:lstStyle/>
          <a:p>
            <a:pPr algn="ctr">
              <a:lnSpc>
                <a:spcPct val="93000"/>
              </a:lnSpc>
              <a:buClr>
                <a:srgbClr val="FFFFFF"/>
              </a:buClr>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1600" b="1">
                <a:solidFill>
                  <a:srgbClr val="FFFFFF"/>
                </a:solidFill>
                <a:latin typeface="Calibri" charset="0"/>
              </a:rPr>
              <a:t>Pension liquidée</a:t>
            </a:r>
          </a:p>
        </p:txBody>
      </p:sp>
      <p:cxnSp>
        <p:nvCxnSpPr>
          <p:cNvPr id="32774" name="AutoShape 8"/>
          <p:cNvCxnSpPr>
            <a:cxnSpLocks noChangeShapeType="1"/>
          </p:cNvCxnSpPr>
          <p:nvPr/>
        </p:nvCxnSpPr>
        <p:spPr bwMode="auto">
          <a:xfrm>
            <a:off x="5803900" y="3022600"/>
            <a:ext cx="22225" cy="2219325"/>
          </a:xfrm>
          <a:prstGeom prst="straightConnector1">
            <a:avLst/>
          </a:prstGeom>
          <a:noFill/>
          <a:ln w="38100">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32775" name="Oval 9"/>
          <p:cNvSpPr>
            <a:spLocks noChangeArrowheads="1"/>
          </p:cNvSpPr>
          <p:nvPr/>
        </p:nvSpPr>
        <p:spPr bwMode="auto">
          <a:xfrm>
            <a:off x="2587625" y="3316288"/>
            <a:ext cx="2698750" cy="1855787"/>
          </a:xfrm>
          <a:prstGeom prst="ellipse">
            <a:avLst/>
          </a:prstGeom>
          <a:solidFill>
            <a:srgbClr val="FF0000"/>
          </a:solidFill>
          <a:ln w="9360">
            <a:solidFill>
              <a:srgbClr val="000000"/>
            </a:solidFill>
            <a:miter lim="800000"/>
            <a:headEnd/>
            <a:tailEnd/>
          </a:ln>
        </p:spPr>
        <p:txBody>
          <a:bodyPr lIns="81720" tIns="42480" rIns="81720" bIns="42480" anchor="ctr"/>
          <a:lstStyle/>
          <a:p>
            <a:pPr algn="ctr">
              <a:lnSpc>
                <a:spcPct val="93000"/>
              </a:lnSpc>
              <a:buClr>
                <a:srgbClr val="FFFFFF"/>
              </a:buClr>
              <a:buSzPct val="45000"/>
              <a:buFont typeface="Wingdings"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1600" b="1">
                <a:solidFill>
                  <a:srgbClr val="FFFFFF"/>
                </a:solidFill>
                <a:latin typeface="Calibri" charset="0"/>
              </a:rPr>
              <a:t>Coefficient de conversion, fonction de l’</a:t>
            </a:r>
            <a:r>
              <a:rPr lang="fr-FR" altLang="ja-JP" sz="1600" b="1">
                <a:solidFill>
                  <a:srgbClr val="FFFFFF"/>
                </a:solidFill>
                <a:latin typeface="Calibri" charset="0"/>
              </a:rPr>
              <a:t>âge de départ à la retraite et l</a:t>
            </a:r>
            <a:r>
              <a:rPr lang="fr-FR" sz="1600" b="1">
                <a:solidFill>
                  <a:srgbClr val="FFFFFF"/>
                </a:solidFill>
                <a:latin typeface="Calibri" charset="0"/>
              </a:rPr>
              <a:t>’</a:t>
            </a:r>
            <a:r>
              <a:rPr lang="fr-FR" altLang="ja-JP" sz="1600" b="1">
                <a:solidFill>
                  <a:srgbClr val="FFFFFF"/>
                </a:solidFill>
                <a:latin typeface="Calibri" charset="0"/>
              </a:rPr>
              <a:t>espérance de vie de la génération</a:t>
            </a:r>
          </a:p>
        </p:txBody>
      </p:sp>
      <p:cxnSp>
        <p:nvCxnSpPr>
          <p:cNvPr id="32776" name="AutoShape 10"/>
          <p:cNvCxnSpPr>
            <a:cxnSpLocks noChangeShapeType="1"/>
          </p:cNvCxnSpPr>
          <p:nvPr/>
        </p:nvCxnSpPr>
        <p:spPr bwMode="auto">
          <a:xfrm>
            <a:off x="5286375" y="4244975"/>
            <a:ext cx="530225" cy="6350"/>
          </a:xfrm>
          <a:prstGeom prst="straightConnector1">
            <a:avLst/>
          </a:prstGeom>
          <a:noFill/>
          <a:ln w="38100">
            <a:solidFill>
              <a:srgbClr val="000000"/>
            </a:solidFill>
            <a:miter lim="800000"/>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re 1"/>
          <p:cNvSpPr>
            <a:spLocks noGrp="1"/>
          </p:cNvSpPr>
          <p:nvPr>
            <p:ph type="title"/>
          </p:nvPr>
        </p:nvSpPr>
        <p:spPr>
          <a:xfrm>
            <a:off x="0" y="0"/>
            <a:ext cx="9144000" cy="1844675"/>
          </a:xfrm>
        </p:spPr>
        <p:txBody>
          <a:bodyPr rtlCol="0" anchor="ctr"/>
          <a:lstStyle/>
          <a:p>
            <a:pPr algn="ctr" eaLnBrk="1" fontAlgn="auto" hangingPunct="1">
              <a:spcAft>
                <a:spcPts val="0"/>
              </a:spcAft>
              <a:defRPr/>
            </a:pPr>
            <a:r>
              <a:rPr lang="fr-FR" altLang="x-none" b="1" dirty="0" smtClean="0">
                <a:solidFill>
                  <a:schemeClr val="accent2">
                    <a:lumMod val="75000"/>
                  </a:schemeClr>
                </a:solidFill>
                <a:ea typeface="ＭＳ Ｐゴシック" charset="-128"/>
                <a:cs typeface="+mj-cs"/>
              </a:rPr>
              <a:t>Un compte virtuel pour chacun 2/2</a:t>
            </a:r>
            <a:endParaRPr lang="fr-FR" altLang="x-none" b="1" dirty="0">
              <a:solidFill>
                <a:schemeClr val="accent2">
                  <a:lumMod val="75000"/>
                </a:schemeClr>
              </a:solidFill>
              <a:ea typeface="ＭＳ Ｐゴシック" charset="-128"/>
              <a:cs typeface="+mj-cs"/>
            </a:endParaRPr>
          </a:p>
        </p:txBody>
      </p:sp>
      <p:sp>
        <p:nvSpPr>
          <p:cNvPr id="34818" name="ZoneTexte 12"/>
          <p:cNvSpPr txBox="1">
            <a:spLocks noChangeArrowheads="1"/>
          </p:cNvSpPr>
          <p:nvPr/>
        </p:nvSpPr>
        <p:spPr bwMode="auto">
          <a:xfrm>
            <a:off x="0" y="2349500"/>
            <a:ext cx="9144000"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lnSpc>
                <a:spcPct val="93000"/>
              </a:lnSpc>
              <a:spcAft>
                <a:spcPts val="1288"/>
              </a:spcAft>
              <a:buClr>
                <a:srgbClr val="C00000"/>
              </a:buClr>
              <a:buSzPct val="100000"/>
              <a:buFont typeface="Wingdings" charset="0"/>
              <a:buChar char="è"/>
            </a:pPr>
            <a:endParaRPr lang="fr-FR" sz="1800" b="1">
              <a:solidFill>
                <a:srgbClr val="000000"/>
              </a:solidFill>
            </a:endParaRPr>
          </a:p>
          <a:p>
            <a:pPr algn="just" eaLnBrk="1" hangingPunct="1">
              <a:lnSpc>
                <a:spcPct val="93000"/>
              </a:lnSpc>
              <a:spcAft>
                <a:spcPts val="1288"/>
              </a:spcAft>
              <a:buClr>
                <a:srgbClr val="C00000"/>
              </a:buClr>
              <a:buSzPct val="100000"/>
              <a:buFont typeface="Wingdings" charset="0"/>
              <a:buChar char="è"/>
            </a:pPr>
            <a:r>
              <a:rPr lang="fr-FR" sz="1800" b="1">
                <a:solidFill>
                  <a:srgbClr val="000000"/>
                </a:solidFill>
              </a:rPr>
              <a:t>Ce compte n</a:t>
            </a:r>
            <a:r>
              <a:rPr lang="ja-JP" altLang="fr-FR" sz="1800" b="1">
                <a:solidFill>
                  <a:srgbClr val="000000"/>
                </a:solidFill>
              </a:rPr>
              <a:t>’</a:t>
            </a:r>
            <a:r>
              <a:rPr lang="fr-FR" altLang="ja-JP" sz="1800" b="1">
                <a:solidFill>
                  <a:srgbClr val="000000"/>
                </a:solidFill>
              </a:rPr>
              <a:t>est pas financier : aucun titre acheté, aucun placement sur les marchés</a:t>
            </a:r>
          </a:p>
          <a:p>
            <a:pPr algn="just" eaLnBrk="1" hangingPunct="1">
              <a:lnSpc>
                <a:spcPct val="93000"/>
              </a:lnSpc>
              <a:spcAft>
                <a:spcPts val="1288"/>
              </a:spcAft>
              <a:buClr>
                <a:srgbClr val="C00000"/>
              </a:buClr>
              <a:buSzPct val="100000"/>
              <a:buFont typeface="Wingdings" charset="0"/>
              <a:buChar char="è"/>
            </a:pPr>
            <a:r>
              <a:rPr lang="fr-FR" sz="1800" b="1">
                <a:solidFill>
                  <a:srgbClr val="000000"/>
                </a:solidFill>
              </a:rPr>
              <a:t>Les paramètres</a:t>
            </a:r>
          </a:p>
          <a:p>
            <a:pPr lvl="1" algn="just" eaLnBrk="1" hangingPunct="1">
              <a:lnSpc>
                <a:spcPct val="93000"/>
              </a:lnSpc>
              <a:spcAft>
                <a:spcPts val="1288"/>
              </a:spcAft>
              <a:buClr>
                <a:srgbClr val="C00000"/>
              </a:buClr>
              <a:buSzPct val="100000"/>
              <a:buFont typeface="Arial" charset="0"/>
              <a:buChar char="•"/>
            </a:pPr>
            <a:r>
              <a:rPr lang="fr-FR" sz="1800" b="1">
                <a:solidFill>
                  <a:srgbClr val="000000"/>
                </a:solidFill>
              </a:rPr>
              <a:t>Taux de cotisation</a:t>
            </a:r>
          </a:p>
          <a:p>
            <a:pPr lvl="1" algn="just" eaLnBrk="1" hangingPunct="1">
              <a:lnSpc>
                <a:spcPct val="93000"/>
              </a:lnSpc>
              <a:spcAft>
                <a:spcPts val="1288"/>
              </a:spcAft>
              <a:buClr>
                <a:srgbClr val="C00000"/>
              </a:buClr>
              <a:buSzPct val="100000"/>
              <a:buFont typeface="Arial" charset="0"/>
              <a:buChar char="•"/>
            </a:pPr>
            <a:r>
              <a:rPr lang="fr-FR" sz="1800" b="1">
                <a:solidFill>
                  <a:srgbClr val="000000"/>
                </a:solidFill>
              </a:rPr>
              <a:t>“Actualisation des cotisations” sur le salaire moyen ou sur les prix</a:t>
            </a:r>
          </a:p>
          <a:p>
            <a:pPr lvl="1" algn="just" eaLnBrk="1" hangingPunct="1">
              <a:lnSpc>
                <a:spcPct val="93000"/>
              </a:lnSpc>
              <a:spcAft>
                <a:spcPts val="1288"/>
              </a:spcAft>
              <a:buClr>
                <a:srgbClr val="C00000"/>
              </a:buClr>
              <a:buSzPct val="100000"/>
              <a:buFont typeface="Arial" charset="0"/>
              <a:buChar char="•"/>
            </a:pPr>
            <a:r>
              <a:rPr lang="fr-FR" sz="1800" b="1">
                <a:solidFill>
                  <a:srgbClr val="000000"/>
                </a:solidFill>
              </a:rPr>
              <a:t>Indexation des pensions par un coefficient : croissance des salaires (1,6% en Suède)</a:t>
            </a:r>
          </a:p>
          <a:p>
            <a:pPr lvl="1" algn="just" eaLnBrk="1" hangingPunct="1">
              <a:lnSpc>
                <a:spcPct val="93000"/>
              </a:lnSpc>
              <a:spcAft>
                <a:spcPts val="1288"/>
              </a:spcAft>
              <a:buClr>
                <a:srgbClr val="C00000"/>
              </a:buClr>
              <a:buSzPct val="100000"/>
              <a:buFont typeface="Arial" charset="0"/>
              <a:buChar char="•"/>
            </a:pPr>
            <a:r>
              <a:rPr lang="fr-FR" sz="1800" b="1">
                <a:solidFill>
                  <a:srgbClr val="000000"/>
                </a:solidFill>
              </a:rPr>
              <a:t>Âge de départ à la retraite : à partir de 61 ans en Suède.</a:t>
            </a:r>
          </a:p>
          <a:p>
            <a:pPr lvl="1" algn="just" eaLnBrk="1" hangingPunct="1">
              <a:lnSpc>
                <a:spcPct val="93000"/>
              </a:lnSpc>
              <a:spcAft>
                <a:spcPts val="1038"/>
              </a:spcAft>
              <a:buSzPct val="45000"/>
            </a:pPr>
            <a:endParaRPr lang="fr-FR" sz="1800" b="1">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dirty="0" smtClean="0"/>
              <a:t>Retraites et protection sociale dans le </a:t>
            </a:r>
            <a:r>
              <a:rPr lang="fr-FR" dirty="0" err="1" smtClean="0"/>
              <a:t>pib</a:t>
            </a:r>
            <a:endParaRPr lang="fr-FR" dirty="0"/>
          </a:p>
        </p:txBody>
      </p:sp>
      <p:pic>
        <p:nvPicPr>
          <p:cNvPr id="4096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7488" y="2276475"/>
            <a:ext cx="8894762" cy="3240088"/>
          </a:xfrm>
        </p:spPr>
      </p:pic>
      <p:sp>
        <p:nvSpPr>
          <p:cNvPr id="40963" name="Espace réservé du numéro de diapositive 6"/>
          <p:cNvSpPr>
            <a:spLocks noGrp="1"/>
          </p:cNvSpPr>
          <p:nvPr>
            <p:ph type="sldNum" sz="quarter" idx="12"/>
          </p:nvPr>
        </p:nvSpPr>
        <p:spPr bwMode="auto">
          <a:xfrm>
            <a:off x="487363" y="798513"/>
            <a:ext cx="124197" cy="457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FR" sz="2800" dirty="0">
              <a:solidFill>
                <a:schemeClr val="accent1"/>
              </a:solidFill>
            </a:endParaRPr>
          </a:p>
        </p:txBody>
      </p:sp>
    </p:spTree>
    <p:extLst>
      <p:ext uri="{BB962C8B-B14F-4D97-AF65-F5344CB8AC3E}">
        <p14:creationId xmlns:p14="http://schemas.microsoft.com/office/powerpoint/2010/main" val="38037658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2"/>
          <p:cNvSpPr txBox="1">
            <a:spLocks noChangeArrowheads="1"/>
          </p:cNvSpPr>
          <p:nvPr/>
        </p:nvSpPr>
        <p:spPr bwMode="auto">
          <a:xfrm>
            <a:off x="0" y="1854200"/>
            <a:ext cx="914400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49275" indent="-457200"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cs typeface="ＭＳ Ｐゴシック" charset="0"/>
              </a:defRPr>
            </a:lvl1pPr>
            <a:lvl2pPr marL="742950" indent="-285750"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2pPr>
            <a:lvl3pPr marL="1143000" indent="-228600"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3pPr>
            <a:lvl4pPr marL="1600200" indent="-228600"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4pPr>
            <a:lvl5pPr marL="2057400" indent="-228600"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9pPr>
          </a:lstStyle>
          <a:p>
            <a:pPr eaLnBrk="1" hangingPunct="1">
              <a:lnSpc>
                <a:spcPct val="93000"/>
              </a:lnSpc>
              <a:spcAft>
                <a:spcPts val="1288"/>
              </a:spcAft>
              <a:buClr>
                <a:srgbClr val="C00000"/>
              </a:buClr>
              <a:buSzPct val="100000"/>
              <a:buFont typeface="Wingdings" charset="0"/>
              <a:buChar char="è"/>
            </a:pPr>
            <a:endParaRPr lang="fr-FR" sz="1800" b="1">
              <a:solidFill>
                <a:srgbClr val="000000"/>
              </a:solidFill>
              <a:cs typeface="Arial" charset="0"/>
            </a:endParaRPr>
          </a:p>
          <a:p>
            <a:pPr eaLnBrk="1" hangingPunct="1">
              <a:lnSpc>
                <a:spcPct val="93000"/>
              </a:lnSpc>
              <a:spcAft>
                <a:spcPts val="1288"/>
              </a:spcAft>
              <a:buClr>
                <a:srgbClr val="C00000"/>
              </a:buClr>
              <a:buSzPct val="100000"/>
              <a:buFont typeface="Wingdings" charset="0"/>
              <a:buChar char="è"/>
            </a:pPr>
            <a:endParaRPr lang="fr-FR" sz="1800" b="1">
              <a:solidFill>
                <a:srgbClr val="000000"/>
              </a:solidFill>
              <a:cs typeface="Arial" charset="0"/>
            </a:endParaRPr>
          </a:p>
          <a:p>
            <a:pPr eaLnBrk="1" hangingPunct="1">
              <a:lnSpc>
                <a:spcPct val="93000"/>
              </a:lnSpc>
              <a:spcAft>
                <a:spcPts val="1288"/>
              </a:spcAft>
              <a:buClr>
                <a:srgbClr val="C00000"/>
              </a:buClr>
              <a:buSzPct val="100000"/>
              <a:buFont typeface="Wingdings" charset="0"/>
              <a:buChar char="è"/>
            </a:pPr>
            <a:r>
              <a:rPr lang="fr-FR" sz="1800" b="1">
                <a:solidFill>
                  <a:srgbClr val="000000"/>
                </a:solidFill>
                <a:cs typeface="Arial" charset="0"/>
              </a:rPr>
              <a:t>Les cotisations sont transformées en points (selon la valeur d’</a:t>
            </a:r>
            <a:r>
              <a:rPr lang="fr-FR" altLang="ja-JP" sz="1800" b="1">
                <a:solidFill>
                  <a:srgbClr val="000000"/>
                </a:solidFill>
                <a:cs typeface="Arial" charset="0"/>
              </a:rPr>
              <a:t>achat du point) </a:t>
            </a:r>
          </a:p>
          <a:p>
            <a:pPr eaLnBrk="1" hangingPunct="1">
              <a:lnSpc>
                <a:spcPct val="93000"/>
              </a:lnSpc>
              <a:spcAft>
                <a:spcPts val="1288"/>
              </a:spcAft>
              <a:buClr>
                <a:srgbClr val="C00000"/>
              </a:buClr>
              <a:buSzPct val="100000"/>
              <a:buFont typeface="Wingdings" charset="0"/>
              <a:buChar char="è"/>
            </a:pPr>
            <a:r>
              <a:rPr lang="fr-FR" sz="1800" b="1">
                <a:solidFill>
                  <a:srgbClr val="000000"/>
                </a:solidFill>
                <a:cs typeface="Arial" charset="0"/>
              </a:rPr>
              <a:t>La pension est déterminée par la valeur de liquidation du point. Celle-ci peut varier en fonction de l’</a:t>
            </a:r>
            <a:r>
              <a:rPr lang="fr-FR" altLang="ja-JP" sz="1800" b="1">
                <a:solidFill>
                  <a:srgbClr val="000000"/>
                </a:solidFill>
                <a:cs typeface="Arial" charset="0"/>
              </a:rPr>
              <a:t>âge</a:t>
            </a:r>
          </a:p>
          <a:p>
            <a:pPr eaLnBrk="1" hangingPunct="1">
              <a:lnSpc>
                <a:spcPct val="93000"/>
              </a:lnSpc>
              <a:spcAft>
                <a:spcPts val="1288"/>
              </a:spcAft>
              <a:buClr>
                <a:srgbClr val="C00000"/>
              </a:buClr>
              <a:buSzPct val="100000"/>
              <a:buFont typeface="Wingdings" charset="0"/>
              <a:buChar char="è"/>
            </a:pPr>
            <a:r>
              <a:rPr lang="fr-FR" altLang="ja-JP" sz="1800" b="1">
                <a:solidFill>
                  <a:srgbClr val="000000"/>
                </a:solidFill>
                <a:cs typeface="Arial" charset="0"/>
              </a:rPr>
              <a:t>Dans ce type de régime, le taux de remplacement n’est pas connu à l’avance (régime à cotisations définies et non plus à prestations définies)</a:t>
            </a:r>
          </a:p>
          <a:p>
            <a:pPr eaLnBrk="1" hangingPunct="1">
              <a:lnSpc>
                <a:spcPct val="93000"/>
              </a:lnSpc>
              <a:spcAft>
                <a:spcPts val="1288"/>
              </a:spcAft>
              <a:buClr>
                <a:srgbClr val="C00000"/>
              </a:buClr>
              <a:buSzPct val="100000"/>
              <a:buFont typeface="Wingdings" charset="0"/>
              <a:buChar char="è"/>
            </a:pPr>
            <a:r>
              <a:rPr lang="fr-FR" sz="1800" b="1">
                <a:solidFill>
                  <a:srgbClr val="000000"/>
                </a:solidFill>
                <a:cs typeface="Arial" charset="0"/>
              </a:rPr>
              <a:t>Exemples en France : les régimes complémentaires dont l’</a:t>
            </a:r>
            <a:r>
              <a:rPr lang="fr-FR" altLang="ja-JP" sz="1800" b="1">
                <a:solidFill>
                  <a:srgbClr val="000000"/>
                </a:solidFill>
                <a:cs typeface="Arial" charset="0"/>
              </a:rPr>
              <a:t>IRCANTEC ; le  RAFP, l</a:t>
            </a:r>
            <a:r>
              <a:rPr lang="fr-FR" sz="1800" b="1">
                <a:solidFill>
                  <a:srgbClr val="000000"/>
                </a:solidFill>
                <a:cs typeface="Arial" charset="0"/>
              </a:rPr>
              <a:t>’</a:t>
            </a:r>
            <a:r>
              <a:rPr lang="fr-FR" altLang="ja-JP" sz="1800" b="1">
                <a:solidFill>
                  <a:srgbClr val="000000"/>
                </a:solidFill>
                <a:cs typeface="Arial" charset="0"/>
              </a:rPr>
              <a:t>AGIRC, l’ARRCO. Selon le cas, répartition ou capitalisation.</a:t>
            </a:r>
          </a:p>
          <a:p>
            <a:pPr eaLnBrk="1" hangingPunct="1">
              <a:lnSpc>
                <a:spcPct val="93000"/>
              </a:lnSpc>
              <a:spcAft>
                <a:spcPts val="1288"/>
              </a:spcAft>
              <a:buSzPct val="45000"/>
            </a:pPr>
            <a:endParaRPr lang="fr-FR" sz="1800" b="1">
              <a:solidFill>
                <a:srgbClr val="000000"/>
              </a:solidFill>
              <a:cs typeface="Arial" charset="0"/>
            </a:endParaRPr>
          </a:p>
        </p:txBody>
      </p:sp>
      <p:sp>
        <p:nvSpPr>
          <p:cNvPr id="36866"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buClr>
                <a:srgbClr val="898989"/>
              </a:buClr>
              <a:buFont typeface="Calibri" charset="0"/>
              <a:buNone/>
            </a:pPr>
            <a:fld id="{809BE487-D15E-0443-B99D-E65A1736D1E0}" type="slidenum">
              <a:rPr lang="fr-FR" sz="1200">
                <a:solidFill>
                  <a:srgbClr val="898989"/>
                </a:solidFill>
                <a:latin typeface="Calibri" charset="0"/>
              </a:rPr>
              <a:pPr algn="r" eaLnBrk="1" hangingPunct="1">
                <a:buClr>
                  <a:srgbClr val="898989"/>
                </a:buClr>
                <a:buFont typeface="Calibri" charset="0"/>
                <a:buNone/>
              </a:pPr>
              <a:t>20</a:t>
            </a:fld>
            <a:endParaRPr lang="fr-FR" sz="1200">
              <a:solidFill>
                <a:srgbClr val="898989"/>
              </a:solidFill>
              <a:latin typeface="Calibri" charset="0"/>
            </a:endParaRPr>
          </a:p>
        </p:txBody>
      </p:sp>
      <p:sp>
        <p:nvSpPr>
          <p:cNvPr id="36867" name="Titre 1"/>
          <p:cNvSpPr>
            <a:spLocks noGrp="1"/>
          </p:cNvSpPr>
          <p:nvPr>
            <p:ph type="title"/>
          </p:nvPr>
        </p:nvSpPr>
        <p:spPr bwMode="auto">
          <a:xfrm>
            <a:off x="0" y="0"/>
            <a:ext cx="9144000" cy="1854200"/>
          </a:xfrm>
        </p:spPr>
        <p:txBody>
          <a:bodyPr anchor="ctr"/>
          <a:lstStyle/>
          <a:p>
            <a:pPr algn="ctr" eaLnBrk="1" hangingPunct="1"/>
            <a:r>
              <a:rPr lang="fr-FR" b="1" cap="none">
                <a:solidFill>
                  <a:srgbClr val="BA2169"/>
                </a:solidFill>
                <a:latin typeface="Gill Sans MT" charset="0"/>
              </a:rPr>
              <a:t>Régimes par points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p:cNvSpPr txBox="1">
            <a:spLocks noChangeArrowheads="1"/>
          </p:cNvSpPr>
          <p:nvPr/>
        </p:nvSpPr>
        <p:spPr bwMode="auto">
          <a:xfrm>
            <a:off x="0" y="1844675"/>
            <a:ext cx="91440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382588" indent="-290513"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cs typeface="ＭＳ Ｐゴシック" charset="0"/>
              </a:defRPr>
            </a:lvl1pPr>
            <a:lvl2pPr marL="742950" indent="-285750"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2pPr>
            <a:lvl3pPr marL="1143000" indent="-228600"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3pPr>
            <a:lvl4pPr marL="1600200" indent="-228600"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4pPr>
            <a:lvl5pPr marL="2057400" indent="-228600"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9pPr>
          </a:lstStyle>
          <a:p>
            <a:pPr algn="just" eaLnBrk="1" hangingPunct="1">
              <a:lnSpc>
                <a:spcPct val="93000"/>
              </a:lnSpc>
              <a:spcAft>
                <a:spcPts val="1288"/>
              </a:spcAft>
              <a:buSzPct val="45000"/>
              <a:buFont typeface="Wingdings" charset="0"/>
              <a:buNone/>
            </a:pPr>
            <a:endParaRPr lang="fr-FR" sz="1800" b="1" dirty="0">
              <a:solidFill>
                <a:srgbClr val="000000"/>
              </a:solidFill>
              <a:cs typeface="Arial" charset="0"/>
            </a:endParaRPr>
          </a:p>
          <a:p>
            <a:pPr algn="just" eaLnBrk="1" hangingPunct="1">
              <a:lnSpc>
                <a:spcPct val="93000"/>
              </a:lnSpc>
              <a:spcAft>
                <a:spcPts val="1288"/>
              </a:spcAft>
              <a:buClr>
                <a:srgbClr val="C00000"/>
              </a:buClr>
              <a:buSzPct val="100000"/>
              <a:buFont typeface="Wingdings" charset="0"/>
              <a:buChar char="è"/>
            </a:pPr>
            <a:endParaRPr lang="fr-FR" sz="1800" b="1" dirty="0">
              <a:solidFill>
                <a:srgbClr val="000000"/>
              </a:solidFill>
              <a:cs typeface="Arial" charset="0"/>
            </a:endParaRPr>
          </a:p>
          <a:p>
            <a:pPr algn="just" eaLnBrk="1" hangingPunct="1">
              <a:lnSpc>
                <a:spcPct val="93000"/>
              </a:lnSpc>
              <a:spcAft>
                <a:spcPts val="1288"/>
              </a:spcAft>
              <a:buClr>
                <a:srgbClr val="C00000"/>
              </a:buClr>
              <a:buSzPct val="100000"/>
              <a:buFont typeface="Wingdings" charset="0"/>
              <a:buChar char="è"/>
            </a:pPr>
            <a:r>
              <a:rPr lang="fr-FR" sz="1800" b="1" dirty="0">
                <a:solidFill>
                  <a:srgbClr val="000000"/>
                </a:solidFill>
                <a:cs typeface="Arial" charset="0"/>
              </a:rPr>
              <a:t>Un système qui fait perdre de vue la question de la répartition des richesses produites entre actifs et retraités, et au-delà, celui de la répartition entre travail et capital. Dès aujourd’</a:t>
            </a:r>
            <a:r>
              <a:rPr lang="fr-FR" altLang="ja-JP" sz="1800" b="1" dirty="0">
                <a:solidFill>
                  <a:srgbClr val="000000"/>
                </a:solidFill>
                <a:cs typeface="Arial" charset="0"/>
              </a:rPr>
              <a:t>hui (2014), la part du PIB consacré aux retraites est de 14,2% du PIB, elle doit passer à 12,8 % en 2060 alors même que le nombre de retraités augmentera. Quels débats possibles sur cette répartition avec un système individualisé </a:t>
            </a:r>
            <a:r>
              <a:rPr lang="fr-FR" altLang="ja-JP" sz="1800" b="1" dirty="0" smtClean="0">
                <a:solidFill>
                  <a:srgbClr val="000000"/>
                </a:solidFill>
                <a:cs typeface="Arial" charset="0"/>
              </a:rPr>
              <a:t>?</a:t>
            </a:r>
            <a:endParaRPr lang="fr-FR" altLang="ja-JP" sz="1800" b="1" dirty="0">
              <a:solidFill>
                <a:srgbClr val="000000"/>
              </a:solidFill>
              <a:cs typeface="Arial" charset="0"/>
            </a:endParaRPr>
          </a:p>
        </p:txBody>
      </p:sp>
      <p:sp>
        <p:nvSpPr>
          <p:cNvPr id="38914"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buClr>
                <a:srgbClr val="898989"/>
              </a:buClr>
              <a:buFont typeface="Calibri" charset="0"/>
              <a:buNone/>
            </a:pPr>
            <a:fld id="{931EA4C6-04B0-AD4B-81E1-21CCEDCE9F7D}" type="slidenum">
              <a:rPr lang="fr-FR" sz="1200">
                <a:solidFill>
                  <a:srgbClr val="898989"/>
                </a:solidFill>
                <a:latin typeface="Calibri" charset="0"/>
              </a:rPr>
              <a:pPr algn="r" eaLnBrk="1" hangingPunct="1">
                <a:buClr>
                  <a:srgbClr val="898989"/>
                </a:buClr>
                <a:buFont typeface="Calibri" charset="0"/>
                <a:buNone/>
              </a:pPr>
              <a:t>21</a:t>
            </a:fld>
            <a:endParaRPr lang="fr-FR" sz="1200">
              <a:solidFill>
                <a:srgbClr val="898989"/>
              </a:solidFill>
              <a:latin typeface="Calibri" charset="0"/>
            </a:endParaRPr>
          </a:p>
        </p:txBody>
      </p:sp>
      <p:sp>
        <p:nvSpPr>
          <p:cNvPr id="38915" name="Titre 1"/>
          <p:cNvSpPr>
            <a:spLocks noGrp="1"/>
          </p:cNvSpPr>
          <p:nvPr>
            <p:ph type="title"/>
          </p:nvPr>
        </p:nvSpPr>
        <p:spPr bwMode="auto">
          <a:xfrm>
            <a:off x="0" y="0"/>
            <a:ext cx="9144000" cy="1844675"/>
          </a:xfrm>
        </p:spPr>
        <p:txBody>
          <a:bodyPr anchor="ctr"/>
          <a:lstStyle/>
          <a:p>
            <a:pPr algn="ctr" eaLnBrk="1" hangingPunct="1"/>
            <a:r>
              <a:rPr lang="fr-FR" b="1" cap="none">
                <a:solidFill>
                  <a:srgbClr val="BA2169"/>
                </a:solidFill>
                <a:latin typeface="Gill Sans MT" charset="0"/>
              </a:rPr>
              <a:t>Régime par comptes notionnels ou par points : « un système plus juste qui garantit la répartition » ?</a:t>
            </a:r>
          </a:p>
        </p:txBody>
      </p:sp>
      <p:pic>
        <p:nvPicPr>
          <p:cNvPr id="38916" name="Image 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671638"/>
            <a:ext cx="28448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2"/>
          <p:cNvSpPr txBox="1">
            <a:spLocks noChangeArrowheads="1"/>
          </p:cNvSpPr>
          <p:nvPr/>
        </p:nvSpPr>
        <p:spPr bwMode="auto">
          <a:xfrm>
            <a:off x="0" y="1844675"/>
            <a:ext cx="91440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82588" indent="-290513"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cs typeface="ＭＳ Ｐゴシック" charset="0"/>
              </a:defRPr>
            </a:lvl1pPr>
            <a:lvl2pPr marL="742950" indent="-285750"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2pPr>
            <a:lvl3pPr marL="1143000" indent="-228600"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3pPr>
            <a:lvl4pPr marL="1600200" indent="-228600"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4pPr>
            <a:lvl5pPr marL="2057400" indent="-228600"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9pPr>
          </a:lstStyle>
          <a:p>
            <a:pPr eaLnBrk="1" hangingPunct="1">
              <a:lnSpc>
                <a:spcPct val="93000"/>
              </a:lnSpc>
              <a:spcAft>
                <a:spcPts val="1288"/>
              </a:spcAft>
              <a:buClr>
                <a:srgbClr val="C00000"/>
              </a:buClr>
              <a:buSzPct val="100000"/>
              <a:buFont typeface="Wingdings" charset="0"/>
              <a:buChar char=""/>
            </a:pPr>
            <a:endParaRPr lang="fr-FR" sz="1800" b="1" dirty="0">
              <a:solidFill>
                <a:srgbClr val="000000"/>
              </a:solidFill>
              <a:cs typeface="Arial" charset="0"/>
            </a:endParaRPr>
          </a:p>
          <a:p>
            <a:pPr eaLnBrk="1" hangingPunct="1">
              <a:lnSpc>
                <a:spcPct val="93000"/>
              </a:lnSpc>
              <a:spcAft>
                <a:spcPts val="1288"/>
              </a:spcAft>
              <a:buClr>
                <a:srgbClr val="C00000"/>
              </a:buClr>
              <a:buSzPct val="100000"/>
              <a:buFont typeface="Wingdings" charset="0"/>
              <a:buChar char=""/>
            </a:pPr>
            <a:endParaRPr lang="fr-FR" sz="1800" b="1" dirty="0">
              <a:solidFill>
                <a:srgbClr val="000000"/>
              </a:solidFill>
              <a:cs typeface="Arial" charset="0"/>
            </a:endParaRPr>
          </a:p>
          <a:p>
            <a:pPr eaLnBrk="1" hangingPunct="1">
              <a:lnSpc>
                <a:spcPct val="93000"/>
              </a:lnSpc>
              <a:spcAft>
                <a:spcPts val="1288"/>
              </a:spcAft>
              <a:buClr>
                <a:srgbClr val="C00000"/>
              </a:buClr>
              <a:buSzPct val="100000"/>
              <a:buFont typeface="Wingdings" charset="0"/>
              <a:buChar char=""/>
            </a:pPr>
            <a:endParaRPr lang="fr-FR" sz="1800" b="1" dirty="0">
              <a:solidFill>
                <a:srgbClr val="000000"/>
              </a:solidFill>
              <a:cs typeface="Arial" charset="0"/>
            </a:endParaRPr>
          </a:p>
          <a:p>
            <a:pPr eaLnBrk="1" hangingPunct="1">
              <a:lnSpc>
                <a:spcPct val="93000"/>
              </a:lnSpc>
              <a:spcAft>
                <a:spcPts val="1288"/>
              </a:spcAft>
              <a:buClr>
                <a:srgbClr val="C00000"/>
              </a:buClr>
              <a:buSzPct val="100000"/>
              <a:buFont typeface="Wingdings" charset="0"/>
              <a:buChar char="è"/>
            </a:pPr>
            <a:r>
              <a:rPr lang="fr-FR" sz="1800" b="1" dirty="0">
                <a:solidFill>
                  <a:srgbClr val="000000"/>
                </a:solidFill>
                <a:cs typeface="Arial" charset="0"/>
              </a:rPr>
              <a:t>Règles complexes : du fait des réformes !</a:t>
            </a:r>
          </a:p>
          <a:p>
            <a:pPr eaLnBrk="1" hangingPunct="1">
              <a:lnSpc>
                <a:spcPct val="93000"/>
              </a:lnSpc>
              <a:spcAft>
                <a:spcPts val="1288"/>
              </a:spcAft>
              <a:buClr>
                <a:srgbClr val="C00000"/>
              </a:buClr>
              <a:buSzPct val="100000"/>
              <a:buFont typeface="Wingdings" charset="0"/>
              <a:buChar char="è"/>
            </a:pPr>
            <a:r>
              <a:rPr lang="fr-FR" sz="1800" b="1" dirty="0">
                <a:solidFill>
                  <a:srgbClr val="000000"/>
                </a:solidFill>
                <a:cs typeface="Arial" charset="0"/>
              </a:rPr>
              <a:t>Multiplicité des systèmes : à relativiser et certaines différences se justifient (exemple : les fonctionnaires)</a:t>
            </a:r>
          </a:p>
          <a:p>
            <a:pPr eaLnBrk="1" hangingPunct="1">
              <a:lnSpc>
                <a:spcPct val="93000"/>
              </a:lnSpc>
              <a:spcAft>
                <a:spcPts val="1288"/>
              </a:spcAft>
              <a:buClr>
                <a:srgbClr val="C00000"/>
              </a:buClr>
              <a:buSzPct val="100000"/>
              <a:buFont typeface="Wingdings" charset="0"/>
              <a:buChar char="è"/>
            </a:pPr>
            <a:r>
              <a:rPr lang="fr-FR" sz="1800" b="1" dirty="0">
                <a:solidFill>
                  <a:srgbClr val="000000"/>
                </a:solidFill>
                <a:cs typeface="Arial" charset="0"/>
              </a:rPr>
              <a:t>En suède, le système par comptes notionnels est accompagné d</a:t>
            </a:r>
            <a:r>
              <a:rPr lang="ja-JP" altLang="fr-FR" sz="1800" b="1" dirty="0">
                <a:solidFill>
                  <a:srgbClr val="000000"/>
                </a:solidFill>
                <a:cs typeface="Arial" charset="0"/>
              </a:rPr>
              <a:t>’</a:t>
            </a:r>
            <a:r>
              <a:rPr lang="fr-FR" altLang="ja-JP" sz="1800" b="1" dirty="0">
                <a:solidFill>
                  <a:srgbClr val="000000"/>
                </a:solidFill>
                <a:cs typeface="Arial" charset="0"/>
              </a:rPr>
              <a:t>un système complémentaire obligatoire par capitalisation. La complexité et l</a:t>
            </a:r>
            <a:r>
              <a:rPr lang="ja-JP" altLang="fr-FR" sz="1800" b="1" dirty="0">
                <a:solidFill>
                  <a:srgbClr val="000000"/>
                </a:solidFill>
                <a:cs typeface="Arial" charset="0"/>
              </a:rPr>
              <a:t>’</a:t>
            </a:r>
            <a:r>
              <a:rPr lang="fr-FR" altLang="ja-JP" sz="1800" b="1" dirty="0">
                <a:solidFill>
                  <a:srgbClr val="000000"/>
                </a:solidFill>
                <a:cs typeface="Arial" charset="0"/>
              </a:rPr>
              <a:t>imbrication des systèmes de retraites en Suède ne sont pas moindres </a:t>
            </a:r>
            <a:r>
              <a:rPr lang="fr-FR" altLang="ja-JP" sz="1800" b="1" dirty="0" err="1">
                <a:solidFill>
                  <a:srgbClr val="000000"/>
                </a:solidFill>
                <a:cs typeface="Arial" charset="0"/>
              </a:rPr>
              <a:t>qu</a:t>
            </a:r>
            <a:r>
              <a:rPr lang="ja-JP" altLang="fr-FR" sz="1800" b="1" dirty="0">
                <a:solidFill>
                  <a:srgbClr val="000000"/>
                </a:solidFill>
                <a:cs typeface="Arial" charset="0"/>
              </a:rPr>
              <a:t>’</a:t>
            </a:r>
            <a:r>
              <a:rPr lang="fr-FR" altLang="ja-JP" sz="1800" b="1" dirty="0">
                <a:solidFill>
                  <a:srgbClr val="000000"/>
                </a:solidFill>
                <a:cs typeface="Arial" charset="0"/>
              </a:rPr>
              <a:t>en France. Pour le régime complémentaire, plus de 800 offres d</a:t>
            </a:r>
            <a:r>
              <a:rPr lang="ja-JP" altLang="fr-FR" sz="1800" b="1" dirty="0">
                <a:solidFill>
                  <a:srgbClr val="000000"/>
                </a:solidFill>
                <a:cs typeface="Arial" charset="0"/>
              </a:rPr>
              <a:t>’</a:t>
            </a:r>
            <a:r>
              <a:rPr lang="fr-FR" altLang="ja-JP" sz="1800" b="1" dirty="0">
                <a:solidFill>
                  <a:srgbClr val="000000"/>
                </a:solidFill>
                <a:cs typeface="Arial" charset="0"/>
              </a:rPr>
              <a:t>épargne différentes pour les salariés.</a:t>
            </a:r>
          </a:p>
          <a:p>
            <a:pPr eaLnBrk="1" hangingPunct="1">
              <a:lnSpc>
                <a:spcPct val="93000"/>
              </a:lnSpc>
              <a:spcAft>
                <a:spcPts val="1288"/>
              </a:spcAft>
              <a:buSzPct val="45000"/>
            </a:pPr>
            <a:endParaRPr lang="fr-FR" sz="1800" b="1" dirty="0">
              <a:solidFill>
                <a:srgbClr val="000000"/>
              </a:solidFill>
              <a:cs typeface="Arial" charset="0"/>
            </a:endParaRPr>
          </a:p>
          <a:p>
            <a:pPr eaLnBrk="1" hangingPunct="1">
              <a:lnSpc>
                <a:spcPct val="93000"/>
              </a:lnSpc>
              <a:spcAft>
                <a:spcPts val="1288"/>
              </a:spcAft>
              <a:buSzPct val="45000"/>
              <a:buFont typeface="Wingdings" charset="0"/>
              <a:buNone/>
            </a:pPr>
            <a:endParaRPr lang="fr-FR" sz="1800" b="1" dirty="0">
              <a:solidFill>
                <a:srgbClr val="000000"/>
              </a:solidFill>
              <a:cs typeface="Arial" charset="0"/>
            </a:endParaRPr>
          </a:p>
        </p:txBody>
      </p:sp>
      <p:sp>
        <p:nvSpPr>
          <p:cNvPr id="41986"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buClr>
                <a:srgbClr val="898989"/>
              </a:buClr>
              <a:buFont typeface="Calibri" charset="0"/>
              <a:buNone/>
            </a:pPr>
            <a:fld id="{416D40EC-F16A-2A44-BCA6-B5C6724BBE67}" type="slidenum">
              <a:rPr lang="fr-FR" sz="1200">
                <a:solidFill>
                  <a:srgbClr val="898989"/>
                </a:solidFill>
                <a:latin typeface="Calibri" charset="0"/>
              </a:rPr>
              <a:pPr algn="r" eaLnBrk="1" hangingPunct="1">
                <a:buClr>
                  <a:srgbClr val="898989"/>
                </a:buClr>
                <a:buFont typeface="Calibri" charset="0"/>
                <a:buNone/>
              </a:pPr>
              <a:t>22</a:t>
            </a:fld>
            <a:endParaRPr lang="fr-FR" sz="1200">
              <a:solidFill>
                <a:srgbClr val="898989"/>
              </a:solidFill>
              <a:latin typeface="Calibri" charset="0"/>
            </a:endParaRPr>
          </a:p>
        </p:txBody>
      </p:sp>
      <p:sp>
        <p:nvSpPr>
          <p:cNvPr id="41987" name="Titre 1"/>
          <p:cNvSpPr>
            <a:spLocks noGrp="1"/>
          </p:cNvSpPr>
          <p:nvPr>
            <p:ph type="title"/>
          </p:nvPr>
        </p:nvSpPr>
        <p:spPr bwMode="auto">
          <a:xfrm>
            <a:off x="0" y="0"/>
            <a:ext cx="9144000" cy="1844675"/>
          </a:xfrm>
        </p:spPr>
        <p:txBody>
          <a:bodyPr anchor="ctr"/>
          <a:lstStyle/>
          <a:p>
            <a:pPr algn="ctr" eaLnBrk="1" hangingPunct="1"/>
            <a:r>
              <a:rPr lang="fr-FR" b="1" cap="none">
                <a:solidFill>
                  <a:srgbClr val="BA2169"/>
                </a:solidFill>
                <a:latin typeface="Gill Sans MT" charset="0"/>
              </a:rPr>
              <a:t>« Un système universel et plus simple » ?</a:t>
            </a:r>
          </a:p>
        </p:txBody>
      </p:sp>
      <p:pic>
        <p:nvPicPr>
          <p:cNvPr id="41988" name="Image 6"/>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750" y="1871663"/>
            <a:ext cx="28448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2"/>
          <p:cNvSpPr txBox="1">
            <a:spLocks noChangeArrowheads="1"/>
          </p:cNvSpPr>
          <p:nvPr/>
        </p:nvSpPr>
        <p:spPr bwMode="auto">
          <a:xfrm>
            <a:off x="0" y="1844675"/>
            <a:ext cx="91440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82588" indent="-290513"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cs typeface="ＭＳ Ｐゴシック" charset="0"/>
              </a:defRPr>
            </a:lvl1pPr>
            <a:lvl2pPr marL="742950" indent="-285750"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2pPr>
            <a:lvl3pPr marL="1143000" indent="-228600"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3pPr>
            <a:lvl4pPr marL="1600200" indent="-228600"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4pPr>
            <a:lvl5pPr marL="2057400" indent="-228600"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9pPr>
          </a:lstStyle>
          <a:p>
            <a:pPr eaLnBrk="1" hangingPunct="1">
              <a:lnSpc>
                <a:spcPct val="93000"/>
              </a:lnSpc>
              <a:spcAft>
                <a:spcPts val="1288"/>
              </a:spcAft>
              <a:buClr>
                <a:srgbClr val="C00000"/>
              </a:buClr>
              <a:buSzPct val="100000"/>
              <a:buFont typeface="Wingdings" charset="0"/>
              <a:buChar char=""/>
            </a:pPr>
            <a:endParaRPr lang="fr-FR" sz="1800" b="1">
              <a:solidFill>
                <a:srgbClr val="000000"/>
              </a:solidFill>
              <a:cs typeface="Arial" charset="0"/>
            </a:endParaRPr>
          </a:p>
          <a:p>
            <a:pPr eaLnBrk="1" hangingPunct="1">
              <a:lnSpc>
                <a:spcPct val="93000"/>
              </a:lnSpc>
              <a:spcAft>
                <a:spcPts val="1288"/>
              </a:spcAft>
              <a:buClr>
                <a:srgbClr val="C00000"/>
              </a:buClr>
              <a:buSzPct val="100000"/>
              <a:buFont typeface="Wingdings" charset="0"/>
              <a:buChar char=""/>
            </a:pPr>
            <a:endParaRPr lang="fr-FR" sz="1800" b="1">
              <a:solidFill>
                <a:srgbClr val="000000"/>
              </a:solidFill>
              <a:cs typeface="Arial" charset="0"/>
            </a:endParaRPr>
          </a:p>
          <a:p>
            <a:pPr eaLnBrk="1" hangingPunct="1">
              <a:lnSpc>
                <a:spcPct val="93000"/>
              </a:lnSpc>
              <a:spcAft>
                <a:spcPts val="1288"/>
              </a:spcAft>
              <a:buClr>
                <a:srgbClr val="C00000"/>
              </a:buClr>
              <a:buSzPct val="100000"/>
              <a:buFont typeface="Wingdings" charset="0"/>
              <a:buChar char=""/>
            </a:pPr>
            <a:endParaRPr lang="fr-FR" sz="1800" b="1">
              <a:solidFill>
                <a:srgbClr val="000000"/>
              </a:solidFill>
              <a:cs typeface="Arial" charset="0"/>
            </a:endParaRPr>
          </a:p>
          <a:p>
            <a:pPr eaLnBrk="1" hangingPunct="1">
              <a:lnSpc>
                <a:spcPct val="93000"/>
              </a:lnSpc>
              <a:spcAft>
                <a:spcPts val="1288"/>
              </a:spcAft>
              <a:buClr>
                <a:srgbClr val="C00000"/>
              </a:buClr>
              <a:buSzPct val="100000"/>
              <a:buFont typeface="Wingdings" charset="0"/>
              <a:buChar char="è"/>
            </a:pPr>
            <a:r>
              <a:rPr lang="fr-FR" sz="1800" b="1">
                <a:solidFill>
                  <a:srgbClr val="000000"/>
                </a:solidFill>
                <a:cs typeface="Arial" charset="0"/>
              </a:rPr>
              <a:t>Ce système de retraites est promu suite à sa mise en place en Suède depuis 1998</a:t>
            </a:r>
          </a:p>
          <a:p>
            <a:pPr eaLnBrk="1" hangingPunct="1">
              <a:lnSpc>
                <a:spcPct val="93000"/>
              </a:lnSpc>
              <a:spcAft>
                <a:spcPts val="1288"/>
              </a:spcAft>
              <a:buClr>
                <a:srgbClr val="C00000"/>
              </a:buClr>
              <a:buSzPct val="100000"/>
              <a:buFont typeface="Wingdings" charset="0"/>
              <a:buChar char="è"/>
            </a:pPr>
            <a:r>
              <a:rPr lang="fr-FR" sz="1800" b="1">
                <a:solidFill>
                  <a:srgbClr val="000000"/>
                </a:solidFill>
                <a:cs typeface="Arial" charset="0"/>
              </a:rPr>
              <a:t>Expérience suédoise loin d</a:t>
            </a:r>
            <a:r>
              <a:rPr lang="ja-JP" altLang="fr-FR" sz="1800" b="1">
                <a:solidFill>
                  <a:srgbClr val="000000"/>
                </a:solidFill>
                <a:cs typeface="Arial" charset="0"/>
              </a:rPr>
              <a:t>’</a:t>
            </a:r>
            <a:r>
              <a:rPr lang="fr-FR" altLang="ja-JP" sz="1800" b="1">
                <a:solidFill>
                  <a:srgbClr val="000000"/>
                </a:solidFill>
                <a:cs typeface="Arial" charset="0"/>
              </a:rPr>
              <a:t>être concluante. La Suède n</a:t>
            </a:r>
            <a:r>
              <a:rPr lang="ja-JP" altLang="fr-FR" sz="1800" b="1">
                <a:solidFill>
                  <a:srgbClr val="000000"/>
                </a:solidFill>
                <a:cs typeface="Arial" charset="0"/>
              </a:rPr>
              <a:t>’</a:t>
            </a:r>
            <a:r>
              <a:rPr lang="fr-FR" altLang="ja-JP" sz="1800" b="1">
                <a:solidFill>
                  <a:srgbClr val="000000"/>
                </a:solidFill>
                <a:cs typeface="Arial" charset="0"/>
              </a:rPr>
              <a:t>a pas échappé à la crise  financière mondiale de 2007-2008. Les conditions de versement des pensions ont été modifiées en suspendant momentanément le système en 2009, et, le système devenant déficitaire, la baisse des pensions a été programmée.</a:t>
            </a:r>
          </a:p>
          <a:p>
            <a:pPr eaLnBrk="1" hangingPunct="1">
              <a:lnSpc>
                <a:spcPct val="93000"/>
              </a:lnSpc>
              <a:spcAft>
                <a:spcPts val="1288"/>
              </a:spcAft>
              <a:buSzPct val="45000"/>
            </a:pPr>
            <a:endParaRPr lang="fr-FR" sz="1800" b="1">
              <a:solidFill>
                <a:srgbClr val="000000"/>
              </a:solidFill>
              <a:cs typeface="Arial" charset="0"/>
            </a:endParaRPr>
          </a:p>
          <a:p>
            <a:pPr eaLnBrk="1" hangingPunct="1">
              <a:lnSpc>
                <a:spcPct val="93000"/>
              </a:lnSpc>
              <a:spcAft>
                <a:spcPts val="1288"/>
              </a:spcAft>
              <a:buSzPct val="45000"/>
              <a:buFont typeface="Wingdings" charset="0"/>
              <a:buNone/>
            </a:pPr>
            <a:endParaRPr lang="fr-FR" sz="1800" b="1">
              <a:solidFill>
                <a:srgbClr val="000000"/>
              </a:solidFill>
              <a:cs typeface="Arial" charset="0"/>
            </a:endParaRPr>
          </a:p>
        </p:txBody>
      </p:sp>
      <p:sp>
        <p:nvSpPr>
          <p:cNvPr id="44034"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buClr>
                <a:srgbClr val="898989"/>
              </a:buClr>
              <a:buFont typeface="Calibri" charset="0"/>
              <a:buNone/>
            </a:pPr>
            <a:fld id="{6FC6A55C-C592-0B4C-A6D4-1FBE60DB5A8C}" type="slidenum">
              <a:rPr lang="fr-FR" sz="1200">
                <a:solidFill>
                  <a:srgbClr val="898989"/>
                </a:solidFill>
                <a:latin typeface="Calibri" charset="0"/>
              </a:rPr>
              <a:pPr algn="r" eaLnBrk="1" hangingPunct="1">
                <a:buClr>
                  <a:srgbClr val="898989"/>
                </a:buClr>
                <a:buFont typeface="Calibri" charset="0"/>
                <a:buNone/>
              </a:pPr>
              <a:t>23</a:t>
            </a:fld>
            <a:endParaRPr lang="fr-FR" sz="1200">
              <a:solidFill>
                <a:srgbClr val="898989"/>
              </a:solidFill>
              <a:latin typeface="Calibri" charset="0"/>
            </a:endParaRPr>
          </a:p>
        </p:txBody>
      </p:sp>
      <p:sp>
        <p:nvSpPr>
          <p:cNvPr id="44035" name="Titre 1"/>
          <p:cNvSpPr>
            <a:spLocks noGrp="1"/>
          </p:cNvSpPr>
          <p:nvPr>
            <p:ph type="title"/>
          </p:nvPr>
        </p:nvSpPr>
        <p:spPr bwMode="auto">
          <a:xfrm>
            <a:off x="0" y="0"/>
            <a:ext cx="9144000" cy="1844675"/>
          </a:xfrm>
        </p:spPr>
        <p:txBody>
          <a:bodyPr anchor="ctr"/>
          <a:lstStyle/>
          <a:p>
            <a:pPr algn="ctr" eaLnBrk="1" hangingPunct="1"/>
            <a:r>
              <a:rPr lang="fr-FR" b="1" cap="none">
                <a:solidFill>
                  <a:srgbClr val="BA2169"/>
                </a:solidFill>
                <a:latin typeface="Gill Sans MT" charset="0"/>
              </a:rPr>
              <a:t>« Un système fiable » ?</a:t>
            </a:r>
          </a:p>
        </p:txBody>
      </p:sp>
      <p:pic>
        <p:nvPicPr>
          <p:cNvPr id="44036" name="Image 6"/>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750" y="1871663"/>
            <a:ext cx="28448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bwMode="auto">
          <a:xfrm>
            <a:off x="0" y="0"/>
            <a:ext cx="9144000" cy="1844675"/>
          </a:xfrm>
        </p:spPr>
        <p:txBody>
          <a:bodyPr lIns="0" tIns="0" rIns="0" bIns="0" anchor="ctr"/>
          <a:lstStyle/>
          <a:p>
            <a:pPr algn="ctr" eaLnBrk="1" hangingPunct="1">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1" cap="none">
                <a:solidFill>
                  <a:srgbClr val="BA2169"/>
                </a:solidFill>
                <a:latin typeface="Gill Sans MT" charset="0"/>
                <a:cs typeface="Calibri" charset="0"/>
              </a:rPr>
              <a:t>« Une plus grande liberté de choix » (pas d'âge, de durée de référence) ?</a:t>
            </a:r>
          </a:p>
        </p:txBody>
      </p:sp>
      <p:sp>
        <p:nvSpPr>
          <p:cNvPr id="46082" name="Rectangle 2"/>
          <p:cNvSpPr>
            <a:spLocks noGrp="1" noChangeArrowheads="1"/>
          </p:cNvSpPr>
          <p:nvPr>
            <p:ph type="subTitle" idx="4294967295"/>
          </p:nvPr>
        </p:nvSpPr>
        <p:spPr>
          <a:xfrm>
            <a:off x="0" y="1844675"/>
            <a:ext cx="9144000" cy="4248150"/>
          </a:xfrm>
        </p:spPr>
        <p:txBody>
          <a:bodyPr lIns="0" tIns="0" rIns="0" bIns="0"/>
          <a:lstStyle/>
          <a:p>
            <a:pPr marL="285750" lvl="1" indent="-285750" algn="just" eaLnBrk="1" hangingPunct="1">
              <a:spcBef>
                <a:spcPts val="800"/>
              </a:spcBef>
              <a:buFont typeface="Wingdings" charset="0"/>
              <a:buChar char="è"/>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fr-FR" sz="1800" b="1">
              <a:latin typeface="Arial" charset="0"/>
              <a:cs typeface="Arial" charset="0"/>
            </a:endParaRPr>
          </a:p>
          <a:p>
            <a:pPr marL="285750" lvl="1" indent="-285750" algn="just" eaLnBrk="1" hangingPunct="1">
              <a:spcBef>
                <a:spcPts val="800"/>
              </a:spcBef>
              <a:buFont typeface="Wingdings" charset="0"/>
              <a:buChar char="è"/>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fr-FR" sz="1800" b="1">
              <a:latin typeface="Arial" charset="0"/>
              <a:cs typeface="Arial" charset="0"/>
            </a:endParaRPr>
          </a:p>
          <a:p>
            <a:pPr marL="285750" lvl="1" indent="-285750" algn="just" eaLnBrk="1" hangingPunct="1">
              <a:spcBef>
                <a:spcPts val="800"/>
              </a:spcBef>
              <a:buFont typeface="Wingdings" charset="0"/>
              <a:buChar char="è"/>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fr-FR" sz="1800" b="1">
              <a:latin typeface="Arial" charset="0"/>
              <a:cs typeface="Arial" charset="0"/>
            </a:endParaRPr>
          </a:p>
          <a:p>
            <a:pPr marL="285750" lvl="1" indent="-285750" algn="just" eaLnBrk="1" hangingPunct="1">
              <a:spcBef>
                <a:spcPts val="800"/>
              </a:spcBef>
              <a:buFont typeface="Wingdings" charset="0"/>
              <a:buChar char="è"/>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fr-FR" sz="1800" b="1">
                <a:latin typeface="Arial" charset="0"/>
                <a:cs typeface="Arial" charset="0"/>
              </a:rPr>
              <a:t> Âge de départ, durée de cotisation, etc. font partie du pacte social</a:t>
            </a:r>
          </a:p>
          <a:p>
            <a:pPr marL="285750" lvl="1" indent="-285750" algn="just" eaLnBrk="1" hangingPunct="1">
              <a:spcBef>
                <a:spcPts val="800"/>
              </a:spcBef>
              <a:buFont typeface="Wingdings" charset="0"/>
              <a:buChar char="è"/>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fr-FR" sz="1800" b="1">
                <a:latin typeface="Arial" charset="0"/>
                <a:cs typeface="Arial" charset="0"/>
              </a:rPr>
              <a:t> Travailleurs incités à rester au travail même s</a:t>
            </a:r>
            <a:r>
              <a:rPr lang="ja-JP" altLang="fr-FR" sz="1800" b="1">
                <a:latin typeface="Arial" charset="0"/>
                <a:cs typeface="Arial" charset="0"/>
              </a:rPr>
              <a:t>’</a:t>
            </a:r>
            <a:r>
              <a:rPr lang="fr-FR" altLang="ja-JP" sz="1800" b="1">
                <a:latin typeface="Arial" charset="0"/>
                <a:cs typeface="Arial" charset="0"/>
              </a:rPr>
              <a:t>ils ont toujours effectué des travaux pénibles qui ont réduit leur espérance de vie.</a:t>
            </a:r>
          </a:p>
          <a:p>
            <a:pPr marL="285750" lvl="1" indent="-285750" algn="just" eaLnBrk="1" hangingPunct="1">
              <a:spcBef>
                <a:spcPts val="800"/>
              </a:spcBef>
              <a:buFont typeface="Wingdings" charset="0"/>
              <a:buChar char="è"/>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fr-FR" sz="1800" b="1">
                <a:latin typeface="Arial" charset="0"/>
                <a:cs typeface="Arial" charset="0"/>
              </a:rPr>
              <a:t>La responsabilité des entreprises en matière d’</a:t>
            </a:r>
            <a:r>
              <a:rPr lang="fr-FR" altLang="ja-JP" sz="1800" b="1">
                <a:latin typeface="Arial" charset="0"/>
                <a:cs typeface="Arial" charset="0"/>
              </a:rPr>
              <a:t>emploi disparaît puisque chacun </a:t>
            </a:r>
            <a:r>
              <a:rPr lang="fr-FR" sz="1800" b="1">
                <a:latin typeface="Arial" charset="0"/>
                <a:cs typeface="Arial" charset="0"/>
              </a:rPr>
              <a:t>“</a:t>
            </a:r>
            <a:r>
              <a:rPr lang="fr-FR" altLang="ja-JP" sz="1800" b="1">
                <a:latin typeface="Arial" charset="0"/>
                <a:cs typeface="Arial" charset="0"/>
              </a:rPr>
              <a:t>décide</a:t>
            </a:r>
            <a:r>
              <a:rPr lang="fr-FR" sz="1800" b="1">
                <a:latin typeface="Arial" charset="0"/>
                <a:cs typeface="Arial" charset="0"/>
              </a:rPr>
              <a:t>”</a:t>
            </a:r>
            <a:r>
              <a:rPr lang="fr-FR" altLang="ja-JP" sz="1800" b="1">
                <a:latin typeface="Arial" charset="0"/>
                <a:cs typeface="Arial" charset="0"/>
              </a:rPr>
              <a:t> s</a:t>
            </a:r>
            <a:r>
              <a:rPr lang="fr-FR" sz="1800" b="1">
                <a:latin typeface="Arial" charset="0"/>
                <a:cs typeface="Arial" charset="0"/>
              </a:rPr>
              <a:t>’</a:t>
            </a:r>
            <a:r>
              <a:rPr lang="fr-FR" altLang="ja-JP" sz="1800" b="1">
                <a:latin typeface="Arial" charset="0"/>
                <a:cs typeface="Arial" charset="0"/>
              </a:rPr>
              <a:t>il continue à travailler ou s</a:t>
            </a:r>
            <a:r>
              <a:rPr lang="fr-FR" sz="1800" b="1">
                <a:latin typeface="Arial" charset="0"/>
                <a:cs typeface="Arial" charset="0"/>
              </a:rPr>
              <a:t>’</a:t>
            </a:r>
            <a:r>
              <a:rPr lang="fr-FR" altLang="ja-JP" sz="1800" b="1">
                <a:latin typeface="Arial" charset="0"/>
                <a:cs typeface="Arial" charset="0"/>
              </a:rPr>
              <a:t>il part en retraite : pressions supplémentaires sur les salariés âgés dont on veut se débarrasser ?</a:t>
            </a:r>
            <a:endParaRPr lang="fr-FR" sz="1800" b="1">
              <a:latin typeface="Arial" charset="0"/>
              <a:cs typeface="Arial" charset="0"/>
            </a:endParaRPr>
          </a:p>
        </p:txBody>
      </p:sp>
      <p:pic>
        <p:nvPicPr>
          <p:cNvPr id="46083" name="Image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750" y="1871663"/>
            <a:ext cx="28448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2"/>
          <p:cNvSpPr txBox="1">
            <a:spLocks noChangeArrowheads="1"/>
          </p:cNvSpPr>
          <p:nvPr/>
        </p:nvSpPr>
        <p:spPr bwMode="auto">
          <a:xfrm>
            <a:off x="457200" y="1522413"/>
            <a:ext cx="8224838"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382588" indent="-290513"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cs typeface="ＭＳ Ｐゴシック" charset="0"/>
              </a:defRPr>
            </a:lvl1pPr>
            <a:lvl2pPr marL="742950" indent="-285750"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2pPr>
            <a:lvl3pPr marL="1143000" indent="-228600"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3pPr>
            <a:lvl4pPr marL="1600200" indent="-228600"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4pPr>
            <a:lvl5pPr marL="2057400" indent="-228600" eaLnBrk="0" hangingPunct="0">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382588" algn="l"/>
                <a:tab pos="1296988" algn="l"/>
                <a:tab pos="2211388" algn="l"/>
                <a:tab pos="3125788" algn="l"/>
                <a:tab pos="4040188" algn="l"/>
                <a:tab pos="4954588" algn="l"/>
                <a:tab pos="5868988" algn="l"/>
                <a:tab pos="6783388" algn="l"/>
                <a:tab pos="7697788" algn="l"/>
                <a:tab pos="8612188" algn="l"/>
                <a:tab pos="9526588" algn="l"/>
                <a:tab pos="10440988" algn="l"/>
              </a:tabLst>
              <a:defRPr sz="2400">
                <a:solidFill>
                  <a:schemeClr val="tx1"/>
                </a:solidFill>
                <a:latin typeface="Arial" charset="0"/>
                <a:ea typeface="ＭＳ Ｐゴシック" charset="0"/>
              </a:defRPr>
            </a:lvl9pPr>
          </a:lstStyle>
          <a:p>
            <a:pPr eaLnBrk="1" hangingPunct="1">
              <a:lnSpc>
                <a:spcPct val="93000"/>
              </a:lnSpc>
              <a:spcAft>
                <a:spcPts val="1288"/>
              </a:spcAft>
              <a:buSzPct val="45000"/>
              <a:buFont typeface="Wingdings" charset="0"/>
              <a:buNone/>
            </a:pPr>
            <a:endParaRPr lang="en-GB" sz="2900">
              <a:solidFill>
                <a:srgbClr val="000000"/>
              </a:solidFill>
              <a:latin typeface="Calibri" charset="0"/>
            </a:endParaRPr>
          </a:p>
        </p:txBody>
      </p:sp>
      <p:sp>
        <p:nvSpPr>
          <p:cNvPr id="48130" name="Text Box 3"/>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defRPr>
            </a:lvl9pPr>
          </a:lstStyle>
          <a:p>
            <a:pPr algn="r" eaLnBrk="1" hangingPunct="1">
              <a:buClr>
                <a:srgbClr val="898989"/>
              </a:buClr>
              <a:buFont typeface="Calibri" charset="0"/>
              <a:buNone/>
            </a:pPr>
            <a:fld id="{68F1AF5F-0191-F24A-B07A-3505AEA8A6DF}" type="slidenum">
              <a:rPr lang="fr-FR" sz="1200">
                <a:solidFill>
                  <a:srgbClr val="898989"/>
                </a:solidFill>
                <a:latin typeface="Calibri" charset="0"/>
              </a:rPr>
              <a:pPr algn="r" eaLnBrk="1" hangingPunct="1">
                <a:buClr>
                  <a:srgbClr val="898989"/>
                </a:buClr>
                <a:buFont typeface="Calibri" charset="0"/>
                <a:buNone/>
              </a:pPr>
              <a:t>25</a:t>
            </a:fld>
            <a:endParaRPr lang="fr-FR" sz="1200">
              <a:solidFill>
                <a:srgbClr val="898989"/>
              </a:solidFill>
              <a:latin typeface="Calibri" charset="0"/>
            </a:endParaRPr>
          </a:p>
        </p:txBody>
      </p:sp>
      <p:sp>
        <p:nvSpPr>
          <p:cNvPr id="48131" name="Rectangle 1"/>
          <p:cNvSpPr>
            <a:spLocks noChangeArrowheads="1"/>
          </p:cNvSpPr>
          <p:nvPr/>
        </p:nvSpPr>
        <p:spPr bwMode="auto">
          <a:xfrm>
            <a:off x="-31750" y="1844675"/>
            <a:ext cx="917575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endParaRPr lang="fr-FR" altLang="ja-JP" sz="1800" b="1">
              <a:cs typeface="Arial" charset="0"/>
            </a:endParaRPr>
          </a:p>
          <a:p>
            <a:pPr lvl="1"/>
            <a:endParaRPr lang="fr-FR" altLang="ja-JP" sz="1800" b="1">
              <a:cs typeface="Arial" charset="0"/>
            </a:endParaRPr>
          </a:p>
          <a:p>
            <a:pPr lvl="1"/>
            <a:endParaRPr lang="fr-FR" altLang="ja-JP" sz="1800" b="1">
              <a:cs typeface="Arial" charset="0"/>
            </a:endParaRPr>
          </a:p>
          <a:p>
            <a:pPr lvl="1"/>
            <a:endParaRPr lang="fr-FR" altLang="ja-JP" sz="1800" b="1">
              <a:cs typeface="Arial" charset="0"/>
            </a:endParaRPr>
          </a:p>
          <a:p>
            <a:pPr lvl="1"/>
            <a:endParaRPr lang="fr-FR" altLang="ja-JP" sz="1800" b="1">
              <a:cs typeface="Arial" charset="0"/>
            </a:endParaRPr>
          </a:p>
          <a:p>
            <a:pPr lvl="1" algn="just"/>
            <a:r>
              <a:rPr lang="fr-FR" altLang="ja-JP" sz="1800" b="1">
                <a:cs typeface="Arial" charset="0"/>
              </a:rPr>
              <a:t>De nombreuses prestations ne sont pas contributives dans le système actuel (réversion, prise en compte des congés familiaux, des périodes de maladie, etc.) : que deviennent-elles dans un tel système ?  </a:t>
            </a:r>
          </a:p>
          <a:p>
            <a:r>
              <a:rPr lang="fr-FR" sz="1800" b="1">
                <a:cs typeface="Arial" charset="0"/>
              </a:rPr>
              <a:t> </a:t>
            </a:r>
          </a:p>
        </p:txBody>
      </p:sp>
      <p:sp>
        <p:nvSpPr>
          <p:cNvPr id="48132" name="Titre 2"/>
          <p:cNvSpPr>
            <a:spLocks noGrp="1"/>
          </p:cNvSpPr>
          <p:nvPr>
            <p:ph type="title"/>
          </p:nvPr>
        </p:nvSpPr>
        <p:spPr bwMode="auto">
          <a:xfrm>
            <a:off x="0" y="0"/>
            <a:ext cx="9144000" cy="1844675"/>
          </a:xfrm>
        </p:spPr>
        <p:txBody>
          <a:bodyPr anchor="ctr"/>
          <a:lstStyle/>
          <a:p>
            <a:pPr algn="ctr" eaLnBrk="1" hangingPunct="1"/>
            <a:r>
              <a:rPr lang="fr-FR" b="1" cap="none">
                <a:solidFill>
                  <a:srgbClr val="BA2169"/>
                </a:solidFill>
                <a:latin typeface="Gill Sans MT" charset="0"/>
              </a:rPr>
              <a:t>« Un système plus contributif car calculé sur l</a:t>
            </a:r>
            <a:r>
              <a:rPr lang="ja-JP" altLang="fr-FR" b="1" cap="none">
                <a:solidFill>
                  <a:srgbClr val="BA2169"/>
                </a:solidFill>
                <a:latin typeface="Gill Sans MT" charset="0"/>
              </a:rPr>
              <a:t>’</a:t>
            </a:r>
            <a:r>
              <a:rPr lang="fr-FR" altLang="ja-JP" b="1" cap="none">
                <a:solidFill>
                  <a:srgbClr val="BA2169"/>
                </a:solidFill>
                <a:latin typeface="Gill Sans MT" charset="0"/>
              </a:rPr>
              <a:t>ensemble des salaires » ?</a:t>
            </a:r>
            <a:endParaRPr lang="fr-FR" b="1" cap="none">
              <a:solidFill>
                <a:srgbClr val="BA2169"/>
              </a:solidFill>
              <a:latin typeface="Gill Sans MT" charset="0"/>
            </a:endParaRPr>
          </a:p>
        </p:txBody>
      </p:sp>
      <p:pic>
        <p:nvPicPr>
          <p:cNvPr id="48133" name="Image 8"/>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750" y="1871663"/>
            <a:ext cx="28448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bwMode="auto">
          <a:xfrm>
            <a:off x="0" y="0"/>
            <a:ext cx="9144000" cy="1844675"/>
          </a:xfrm>
        </p:spPr>
        <p:txBody>
          <a:bodyPr lIns="0" tIns="0" rIns="0" bIns="0" anchor="ctr"/>
          <a:lstStyle/>
          <a:p>
            <a:pPr algn="ctr" eaLnBrk="1" hangingPunct="1">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b="1" cap="none">
                <a:solidFill>
                  <a:srgbClr val="BA2169"/>
                </a:solidFill>
                <a:latin typeface="Gill Sans MT" charset="0"/>
              </a:rPr>
              <a:t>Les conséquences spécifiques pour les fonctionnaires</a:t>
            </a:r>
          </a:p>
        </p:txBody>
      </p:sp>
      <p:sp>
        <p:nvSpPr>
          <p:cNvPr id="50178" name="Rectangle 2"/>
          <p:cNvSpPr>
            <a:spLocks noGrp="1" noChangeArrowheads="1"/>
          </p:cNvSpPr>
          <p:nvPr>
            <p:ph type="subTitle" idx="4294967295"/>
          </p:nvPr>
        </p:nvSpPr>
        <p:spPr>
          <a:xfrm>
            <a:off x="0" y="1844675"/>
            <a:ext cx="9144000" cy="4237038"/>
          </a:xfrm>
        </p:spPr>
        <p:txBody>
          <a:bodyPr lIns="0" tIns="0" rIns="0" bIns="0"/>
          <a:lstStyle/>
          <a:p>
            <a:pPr marL="285750" lvl="1" indent="-285750" algn="just" eaLnBrk="1" hangingPunct="1">
              <a:spcBef>
                <a:spcPts val="800"/>
              </a:spcBef>
              <a:buFont typeface="Wingdings" charset="0"/>
              <a:buChar char="è"/>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fr-FR" sz="1800" b="1">
              <a:latin typeface="Arial" charset="0"/>
              <a:cs typeface="Arial" charset="0"/>
            </a:endParaRPr>
          </a:p>
          <a:p>
            <a:pPr marL="285750" lvl="1" indent="-285750" algn="just" eaLnBrk="1" hangingPunct="1">
              <a:spcBef>
                <a:spcPts val="800"/>
              </a:spcBef>
              <a:buFont typeface="Wingdings" charset="0"/>
              <a:buChar char="è"/>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fr-FR" sz="1800" b="1">
                <a:latin typeface="Arial" charset="0"/>
                <a:cs typeface="Arial" charset="0"/>
              </a:rPr>
              <a:t>Prise en compte des débuts de carrière pour la contribution diminuera de manière significative le niveau des pensions</a:t>
            </a:r>
          </a:p>
          <a:p>
            <a:pPr marL="285750" lvl="1" indent="-285750" eaLnBrk="1" hangingPunct="1">
              <a:spcBef>
                <a:spcPts val="800"/>
              </a:spcBef>
              <a:buFont typeface="Wingdings" charset="0"/>
              <a:buChar char="è"/>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endParaRPr lang="fr-FR" sz="1800" b="1">
              <a:latin typeface="Arial" charset="0"/>
              <a:cs typeface="Arial" charset="0"/>
            </a:endParaRPr>
          </a:p>
          <a:p>
            <a:pPr marL="285750" lvl="1" indent="-285750" eaLnBrk="1" hangingPunct="1">
              <a:spcBef>
                <a:spcPts val="800"/>
              </a:spcBef>
              <a:buFont typeface="Wingdings" charset="0"/>
              <a:buChar char="è"/>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fr-FR" sz="1800" b="1">
                <a:latin typeface="Arial" charset="0"/>
                <a:cs typeface="Arial" charset="0"/>
              </a:rPr>
              <a:t>Fin du code des pensions qui est pourtant un élément du statut : le calcul de la pension sur les 6 derniers mois est lié au statut et à la notion de carrière</a:t>
            </a:r>
            <a:endParaRPr lang="en-GB" sz="1800" b="1">
              <a:latin typeface="Arial" charset="0"/>
              <a:cs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ChangeArrowheads="1"/>
          </p:cNvSpPr>
          <p:nvPr>
            <p:ph type="title"/>
          </p:nvPr>
        </p:nvSpPr>
        <p:spPr bwMode="auto">
          <a:xfrm>
            <a:off x="0" y="0"/>
            <a:ext cx="9144000" cy="1844675"/>
          </a:xfrm>
        </p:spPr>
        <p:txBody>
          <a:bodyPr lIns="0" tIns="0" rIns="0" bIns="0" anchor="ctr"/>
          <a:lstStyle/>
          <a:p>
            <a:pPr marL="342900" indent="-342900"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CA" b="1" cap="none">
                <a:solidFill>
                  <a:srgbClr val="BA2169"/>
                </a:solidFill>
                <a:latin typeface="Gill Sans MT" charset="0"/>
              </a:rPr>
              <a:t>De la solidarité à la totale contributivité</a:t>
            </a:r>
          </a:p>
        </p:txBody>
      </p:sp>
      <p:sp>
        <p:nvSpPr>
          <p:cNvPr id="52226" name="Rectangle 2"/>
          <p:cNvSpPr>
            <a:spLocks noGrp="1" noChangeArrowheads="1"/>
          </p:cNvSpPr>
          <p:nvPr>
            <p:ph type="subTitle" idx="4294967295"/>
          </p:nvPr>
        </p:nvSpPr>
        <p:spPr>
          <a:xfrm>
            <a:off x="0" y="1844675"/>
            <a:ext cx="9144000" cy="4248150"/>
          </a:xfrm>
        </p:spPr>
        <p:txBody>
          <a:bodyPr lIns="0" tIns="0" rIns="0" bIns="0" anchor="ctr"/>
          <a:lstStyle/>
          <a:p>
            <a:pPr marL="377825" indent="-285750" eaLnBrk="1" hangingPunct="1">
              <a:lnSpc>
                <a:spcPct val="93000"/>
              </a:lnSpc>
              <a:spcBef>
                <a:spcPct val="0"/>
              </a:spcBef>
              <a:spcAft>
                <a:spcPts val="1288"/>
              </a:spcAft>
              <a:buFont typeface="Wingdings" charset="0"/>
              <a:buChar char="è"/>
              <a:tabLst>
                <a:tab pos="1311275" algn="l"/>
                <a:tab pos="2225675" algn="l"/>
                <a:tab pos="3140075" algn="l"/>
                <a:tab pos="4054475" algn="l"/>
                <a:tab pos="4968875" algn="l"/>
                <a:tab pos="5883275" algn="l"/>
                <a:tab pos="6797675" algn="l"/>
                <a:tab pos="7712075" algn="l"/>
                <a:tab pos="8626475" algn="l"/>
                <a:tab pos="9540875" algn="l"/>
                <a:tab pos="10455275" algn="l"/>
              </a:tabLst>
            </a:pPr>
            <a:r>
              <a:rPr lang="fr-FR" sz="1800" b="1">
                <a:latin typeface="Arial" charset="0"/>
                <a:cs typeface="Arial" charset="0"/>
              </a:rPr>
              <a:t>D</a:t>
            </a:r>
            <a:r>
              <a:rPr lang="ja-JP" altLang="fr-FR" sz="1800" b="1">
                <a:latin typeface="Arial" charset="0"/>
                <a:cs typeface="Arial" charset="0"/>
              </a:rPr>
              <a:t>’</a:t>
            </a:r>
            <a:r>
              <a:rPr lang="fr-FR" altLang="ja-JP" sz="1800" b="1">
                <a:latin typeface="Arial" charset="0"/>
                <a:cs typeface="Arial" charset="0"/>
              </a:rPr>
              <a:t>un système à « prestations définies » (les paramètres de calcul sont connus à l</a:t>
            </a:r>
            <a:r>
              <a:rPr lang="ja-JP" altLang="fr-FR" sz="1800" b="1">
                <a:latin typeface="Arial" charset="0"/>
                <a:cs typeface="Arial" charset="0"/>
              </a:rPr>
              <a:t>’</a:t>
            </a:r>
            <a:r>
              <a:rPr lang="fr-FR" altLang="ja-JP" sz="1800" b="1">
                <a:latin typeface="Arial" charset="0"/>
                <a:cs typeface="Arial" charset="0"/>
              </a:rPr>
              <a:t>avance des cotisants) à un système à </a:t>
            </a:r>
            <a:r>
              <a:rPr lang="fr-FR" sz="1800" b="1">
                <a:latin typeface="Arial" charset="0"/>
                <a:cs typeface="Arial" charset="0"/>
              </a:rPr>
              <a:t>“</a:t>
            </a:r>
            <a:r>
              <a:rPr lang="fr-FR" altLang="ja-JP" sz="1800" b="1">
                <a:latin typeface="Arial" charset="0"/>
                <a:cs typeface="Arial" charset="0"/>
              </a:rPr>
              <a:t>cotisations définies</a:t>
            </a:r>
            <a:r>
              <a:rPr lang="fr-FR" sz="1800" b="1">
                <a:latin typeface="Arial" charset="0"/>
                <a:cs typeface="Arial" charset="0"/>
              </a:rPr>
              <a:t>”</a:t>
            </a:r>
            <a:endParaRPr lang="fr-FR" altLang="ja-JP" sz="1800" b="1">
              <a:latin typeface="Arial" charset="0"/>
              <a:cs typeface="Arial" charset="0"/>
            </a:endParaRPr>
          </a:p>
          <a:p>
            <a:pPr marL="835025" lvl="1" indent="-285750" eaLnBrk="1" hangingPunct="1">
              <a:lnSpc>
                <a:spcPct val="93000"/>
              </a:lnSpc>
              <a:spcBef>
                <a:spcPct val="0"/>
              </a:spcBef>
              <a:spcAft>
                <a:spcPts val="1288"/>
              </a:spcAft>
              <a:buFont typeface="Wingdings" charset="0"/>
              <a:buChar char="Ø"/>
              <a:tabLst>
                <a:tab pos="1311275" algn="l"/>
                <a:tab pos="2225675" algn="l"/>
                <a:tab pos="3140075" algn="l"/>
                <a:tab pos="4054475" algn="l"/>
                <a:tab pos="4968875" algn="l"/>
                <a:tab pos="5883275" algn="l"/>
                <a:tab pos="6797675" algn="l"/>
                <a:tab pos="7712075" algn="l"/>
                <a:tab pos="8626475" algn="l"/>
                <a:tab pos="9540875" algn="l"/>
                <a:tab pos="10455275" algn="l"/>
              </a:tabLst>
            </a:pPr>
            <a:r>
              <a:rPr lang="fr-FR" sz="1800" b="1">
                <a:latin typeface="Arial" charset="0"/>
                <a:cs typeface="Arial" charset="0"/>
              </a:rPr>
              <a:t>Manque de visibilité pour chacun : on ne sait plus à quoi on aura droit</a:t>
            </a:r>
          </a:p>
          <a:p>
            <a:pPr marL="835025" lvl="1" indent="-285750" eaLnBrk="1" hangingPunct="1">
              <a:lnSpc>
                <a:spcPct val="93000"/>
              </a:lnSpc>
              <a:spcBef>
                <a:spcPct val="0"/>
              </a:spcBef>
              <a:spcAft>
                <a:spcPts val="1288"/>
              </a:spcAft>
              <a:buFont typeface="Wingdings" charset="0"/>
              <a:buChar char="Ø"/>
              <a:tabLst>
                <a:tab pos="1311275" algn="l"/>
                <a:tab pos="2225675" algn="l"/>
                <a:tab pos="3140075" algn="l"/>
                <a:tab pos="4054475" algn="l"/>
                <a:tab pos="4968875" algn="l"/>
                <a:tab pos="5883275" algn="l"/>
                <a:tab pos="6797675" algn="l"/>
                <a:tab pos="7712075" algn="l"/>
                <a:tab pos="8626475" algn="l"/>
                <a:tab pos="9540875" algn="l"/>
                <a:tab pos="10455275" algn="l"/>
              </a:tabLst>
            </a:pPr>
            <a:r>
              <a:rPr lang="fr-FR" sz="1800" b="1">
                <a:latin typeface="Arial" charset="0"/>
                <a:cs typeface="Arial" charset="0"/>
              </a:rPr>
              <a:t>Masque les enjeux du financement qui se posent explicitement dans un système à prestations définies. Recherche d’</a:t>
            </a:r>
            <a:r>
              <a:rPr lang="fr-FR" altLang="ja-JP" sz="1800" b="1">
                <a:latin typeface="Arial" charset="0"/>
                <a:cs typeface="Arial" charset="0"/>
              </a:rPr>
              <a:t>un pilotage automatique pour esquiver le débat sur les choix politiques</a:t>
            </a:r>
          </a:p>
          <a:p>
            <a:pPr marL="835025" lvl="1" indent="-285750" eaLnBrk="1" hangingPunct="1">
              <a:lnSpc>
                <a:spcPct val="93000"/>
              </a:lnSpc>
              <a:spcBef>
                <a:spcPct val="0"/>
              </a:spcBef>
              <a:spcAft>
                <a:spcPts val="1288"/>
              </a:spcAft>
              <a:buFont typeface="Wingdings" charset="0"/>
              <a:buChar char="Ø"/>
              <a:tabLst>
                <a:tab pos="1311275" algn="l"/>
                <a:tab pos="2225675" algn="l"/>
                <a:tab pos="3140075" algn="l"/>
                <a:tab pos="4054475" algn="l"/>
                <a:tab pos="4968875" algn="l"/>
                <a:tab pos="5883275" algn="l"/>
                <a:tab pos="6797675" algn="l"/>
                <a:tab pos="7712075" algn="l"/>
                <a:tab pos="8626475" algn="l"/>
                <a:tab pos="9540875" algn="l"/>
                <a:tab pos="10455275" algn="l"/>
              </a:tabLst>
            </a:pPr>
            <a:r>
              <a:rPr lang="fr-FR" sz="1800" b="1">
                <a:latin typeface="Arial" charset="0"/>
                <a:cs typeface="Arial" charset="0"/>
              </a:rPr>
              <a:t>Retraites complémentaires : baisse de 30% des pensions depuis 1993.</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re 1"/>
          <p:cNvSpPr>
            <a:spLocks noGrp="1"/>
          </p:cNvSpPr>
          <p:nvPr>
            <p:ph type="title"/>
          </p:nvPr>
        </p:nvSpPr>
        <p:spPr bwMode="auto">
          <a:xfrm>
            <a:off x="0" y="0"/>
            <a:ext cx="9144000" cy="1773238"/>
          </a:xfrm>
        </p:spPr>
        <p:txBody>
          <a:bodyPr anchor="ctr"/>
          <a:lstStyle/>
          <a:p>
            <a:pPr algn="ctr" eaLnBrk="1" hangingPunct="1"/>
            <a:r>
              <a:rPr lang="fr-FR" b="1" cap="none">
                <a:solidFill>
                  <a:srgbClr val="BA2169"/>
                </a:solidFill>
                <a:latin typeface="Gill Sans MT" charset="0"/>
              </a:rPr>
              <a:t>Des manipulations à contrer</a:t>
            </a:r>
            <a:endParaRPr lang="fr-FR" cap="none">
              <a:solidFill>
                <a:srgbClr val="BA2169"/>
              </a:solidFill>
              <a:latin typeface="Georgia" charset="0"/>
            </a:endParaRPr>
          </a:p>
        </p:txBody>
      </p:sp>
      <p:sp>
        <p:nvSpPr>
          <p:cNvPr id="54274" name="Espace réservé du contenu 2"/>
          <p:cNvSpPr>
            <a:spLocks noGrp="1"/>
          </p:cNvSpPr>
          <p:nvPr>
            <p:ph idx="1"/>
          </p:nvPr>
        </p:nvSpPr>
        <p:spPr>
          <a:xfrm>
            <a:off x="0" y="1773238"/>
            <a:ext cx="9144000" cy="4319587"/>
          </a:xfrm>
        </p:spPr>
        <p:txBody>
          <a:bodyPr/>
          <a:lstStyle/>
          <a:p>
            <a:pPr algn="just" eaLnBrk="1" hangingPunct="1">
              <a:lnSpc>
                <a:spcPct val="110000"/>
              </a:lnSpc>
            </a:pPr>
            <a:endParaRPr lang="fr-FR" sz="1800" b="1">
              <a:latin typeface="Arial" charset="0"/>
              <a:cs typeface="Arial" charset="0"/>
            </a:endParaRPr>
          </a:p>
          <a:p>
            <a:pPr algn="just" eaLnBrk="1" hangingPunct="1">
              <a:lnSpc>
                <a:spcPct val="110000"/>
              </a:lnSpc>
              <a:buFont typeface="Wingdings" charset="0"/>
              <a:buChar char="è"/>
            </a:pPr>
            <a:r>
              <a:rPr lang="fr-FR" sz="1800" b="1">
                <a:latin typeface="Arial" charset="0"/>
                <a:cs typeface="Arial" charset="0"/>
              </a:rPr>
              <a:t> Progrès : le fait de partir tôt en bonne santé n’est pas simplement une juste reconnaissance pour des travailleurs mais aussi un bienfait pour la société dans son ensemble (intégration dans la vie associative, culturelle et sportive…)</a:t>
            </a:r>
          </a:p>
          <a:p>
            <a:pPr algn="just" eaLnBrk="1" hangingPunct="1">
              <a:lnSpc>
                <a:spcPct val="110000"/>
              </a:lnSpc>
              <a:buFont typeface="Wingdings" charset="0"/>
              <a:buChar char="è"/>
            </a:pPr>
            <a:r>
              <a:rPr lang="fr-FR" sz="1800" b="1">
                <a:latin typeface="Arial" charset="0"/>
                <a:cs typeface="Arial" charset="0"/>
              </a:rPr>
              <a:t> Hypocrisie : Vouloir faire travailler les salariés plus longtemps revient à rompre le contrat entre les générations. La solidarité intergénérationnelle a pourtant deux faces.</a:t>
            </a:r>
          </a:p>
          <a:p>
            <a:pPr algn="just" eaLnBrk="1" hangingPunct="1">
              <a:lnSpc>
                <a:spcPct val="110000"/>
              </a:lnSpc>
              <a:buFont typeface="Wingdings" charset="0"/>
              <a:buChar char="è"/>
            </a:pPr>
            <a:r>
              <a:rPr lang="fr-FR" sz="1800" b="1">
                <a:latin typeface="Arial" charset="0"/>
                <a:cs typeface="Arial" charset="0"/>
              </a:rPr>
              <a:t> Le rapport Moreau de 2013 préconise à législation constante qu’il ne faudrait que 1 point de PIB pour assurer les besoins de financement en 2020. Pour info, 1 point de PIB c’est 10% des dividendes versées aux actionnaires des sociétés non financières en 2007 et que la part des dividendes dans la valeur ajoutée des sociétés non financières est passée de 5% dans les années 80 à 9% aujourd’hui.</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re 1"/>
          <p:cNvSpPr>
            <a:spLocks noGrp="1"/>
          </p:cNvSpPr>
          <p:nvPr>
            <p:ph type="title"/>
          </p:nvPr>
        </p:nvSpPr>
        <p:spPr bwMode="auto">
          <a:xfrm>
            <a:off x="0" y="0"/>
            <a:ext cx="9144000" cy="1844675"/>
          </a:xfrm>
        </p:spPr>
        <p:txBody>
          <a:bodyPr anchor="ctr"/>
          <a:lstStyle/>
          <a:p>
            <a:pPr algn="ctr" eaLnBrk="1" hangingPunct="1"/>
            <a:r>
              <a:rPr lang="fr-FR" b="1" cap="none">
                <a:solidFill>
                  <a:srgbClr val="BA2169"/>
                </a:solidFill>
                <a:latin typeface="Gill Sans MT" charset="0"/>
              </a:rPr>
              <a:t>Le financement </a:t>
            </a:r>
            <a:endParaRPr lang="fr-FR" b="1" cap="none">
              <a:solidFill>
                <a:srgbClr val="BA2169"/>
              </a:solidFill>
              <a:latin typeface="Georgia" charset="0"/>
            </a:endParaRPr>
          </a:p>
        </p:txBody>
      </p:sp>
      <p:sp>
        <p:nvSpPr>
          <p:cNvPr id="56322" name="Espace réservé du contenu 3"/>
          <p:cNvSpPr>
            <a:spLocks noGrp="1"/>
          </p:cNvSpPr>
          <p:nvPr>
            <p:ph idx="4294967295"/>
          </p:nvPr>
        </p:nvSpPr>
        <p:spPr>
          <a:xfrm>
            <a:off x="0" y="1844675"/>
            <a:ext cx="9144000" cy="4284663"/>
          </a:xfrm>
        </p:spPr>
        <p:txBody>
          <a:bodyPr/>
          <a:lstStyle/>
          <a:p>
            <a:pPr eaLnBrk="1" hangingPunct="1">
              <a:buFont typeface="Wingdings" charset="0"/>
              <a:buChar char="è"/>
            </a:pPr>
            <a:endParaRPr lang="fr-FR" sz="1800" b="1" dirty="0">
              <a:latin typeface="Arial" charset="0"/>
              <a:cs typeface="Arial" charset="0"/>
            </a:endParaRPr>
          </a:p>
          <a:p>
            <a:pPr eaLnBrk="1" hangingPunct="1">
              <a:buFont typeface="Wingdings" charset="0"/>
              <a:buChar char="è"/>
            </a:pPr>
            <a:r>
              <a:rPr lang="fr-FR" sz="1800" b="1" dirty="0">
                <a:latin typeface="Arial" charset="0"/>
                <a:cs typeface="Arial" charset="0"/>
              </a:rPr>
              <a:t> Accroître les ressources des régimes de retraites de 4 à 5 points de PIB d’ici 2050</a:t>
            </a:r>
          </a:p>
          <a:p>
            <a:pPr eaLnBrk="1" hangingPunct="1">
              <a:buFontTx/>
              <a:buChar char="-"/>
            </a:pPr>
            <a:r>
              <a:rPr lang="fr-FR" sz="1800" b="1">
                <a:latin typeface="Arial" charset="0"/>
                <a:cs typeface="Arial" charset="0"/>
              </a:rPr>
              <a:t>Hausse des cotisations</a:t>
            </a:r>
          </a:p>
          <a:p>
            <a:pPr eaLnBrk="1" hangingPunct="1">
              <a:buFontTx/>
              <a:buChar char="-"/>
            </a:pPr>
            <a:r>
              <a:rPr lang="fr-FR" sz="1800" b="1" dirty="0">
                <a:latin typeface="Arial" charset="0"/>
                <a:cs typeface="Arial" charset="0"/>
              </a:rPr>
              <a:t>Politique de l’emploi pour avoir davantage de cotisants</a:t>
            </a:r>
          </a:p>
          <a:p>
            <a:pPr eaLnBrk="1" hangingPunct="1">
              <a:buFontTx/>
              <a:buChar char="-"/>
            </a:pPr>
            <a:r>
              <a:rPr lang="fr-FR" sz="1800" b="1" dirty="0">
                <a:latin typeface="Arial" charset="0"/>
                <a:cs typeface="Arial" charset="0"/>
              </a:rPr>
              <a:t>Taxation des revenus financiers et du patrimoine</a:t>
            </a:r>
          </a:p>
          <a:p>
            <a:pPr eaLnBrk="1" hangingPunct="1">
              <a:buFontTx/>
              <a:buChar char="-"/>
            </a:pPr>
            <a:r>
              <a:rPr lang="fr-FR" sz="1800" b="1" dirty="0">
                <a:latin typeface="Arial" charset="0"/>
                <a:cs typeface="Arial" charset="0"/>
              </a:rPr>
              <a:t>La part des profits réinvestis reste stable autour de 18,5% tandis que les dividendes attribués aux actionnaires sont passés depuis 1975 de 3 à 9%.</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p:txBody>
          <a:bodyPr>
            <a:normAutofit fontScale="90000"/>
          </a:bodyPr>
          <a:lstStyle/>
          <a:p>
            <a:r>
              <a:rPr lang="fr-FR" b="1" dirty="0" smtClean="0"/>
              <a:t>Une Prise en compte des années d’</a:t>
            </a:r>
            <a:r>
              <a:rPr lang="fr-FR" b="1" dirty="0" err="1" smtClean="0"/>
              <a:t>etude</a:t>
            </a:r>
            <a:r>
              <a:rPr lang="fr-FR" b="1" dirty="0" smtClean="0"/>
              <a:t> </a:t>
            </a:r>
            <a:r>
              <a:rPr lang="fr-FR" b="1" dirty="0" err="1" smtClean="0"/>
              <a:t>necessaire</a:t>
            </a:r>
            <a:endParaRPr lang="fr-FR" sz="4400" dirty="0" smtClean="0"/>
          </a:p>
        </p:txBody>
      </p:sp>
      <p:graphicFrame>
        <p:nvGraphicFramePr>
          <p:cNvPr id="6" name="Espace réservé du contenu 5"/>
          <p:cNvGraphicFramePr>
            <a:graphicFrameLocks noGrp="1"/>
          </p:cNvGraphicFramePr>
          <p:nvPr>
            <p:ph sz="half" idx="1"/>
          </p:nvPr>
        </p:nvGraphicFramePr>
        <p:xfrm>
          <a:off x="683568" y="2852935"/>
          <a:ext cx="7787208" cy="2461694"/>
        </p:xfrm>
        <a:graphic>
          <a:graphicData uri="http://schemas.openxmlformats.org/drawingml/2006/table">
            <a:tbl>
              <a:tblPr firstRow="1" bandRow="1">
                <a:tableStyleId>{5C22544A-7EE6-4342-B048-85BDC9FD1C3A}</a:tableStyleId>
              </a:tblPr>
              <a:tblGrid>
                <a:gridCol w="1946802"/>
                <a:gridCol w="1946802"/>
                <a:gridCol w="1946802"/>
                <a:gridCol w="1946802"/>
              </a:tblGrid>
              <a:tr h="1383128">
                <a:tc>
                  <a:txBody>
                    <a:bodyPr/>
                    <a:lstStyle/>
                    <a:p>
                      <a:r>
                        <a:rPr lang="fr-FR" dirty="0" smtClean="0"/>
                        <a:t>Génération</a:t>
                      </a:r>
                      <a:endParaRPr lang="fr-FR" dirty="0"/>
                    </a:p>
                  </a:txBody>
                  <a:tcPr marL="54556" marR="54556"/>
                </a:tc>
                <a:tc>
                  <a:txBody>
                    <a:bodyPr/>
                    <a:lstStyle/>
                    <a:p>
                      <a:r>
                        <a:rPr lang="fr-FR" dirty="0" smtClean="0"/>
                        <a:t>Trimestres </a:t>
                      </a:r>
                    </a:p>
                    <a:p>
                      <a:r>
                        <a:rPr lang="fr-FR" dirty="0" smtClean="0"/>
                        <a:t>acquis à 30 ans</a:t>
                      </a:r>
                    </a:p>
                    <a:p>
                      <a:r>
                        <a:rPr lang="fr-FR" dirty="0" smtClean="0"/>
                        <a:t>(en moyenne)</a:t>
                      </a:r>
                      <a:endParaRPr lang="fr-FR" dirty="0"/>
                    </a:p>
                  </a:txBody>
                  <a:tcPr marL="54556" marR="54556"/>
                </a:tc>
                <a:tc>
                  <a:txBody>
                    <a:bodyPr/>
                    <a:lstStyle/>
                    <a:p>
                      <a:r>
                        <a:rPr lang="fr-FR" dirty="0" smtClean="0"/>
                        <a:t>Trimestres pour taux plein</a:t>
                      </a:r>
                      <a:endParaRPr lang="fr-FR" dirty="0"/>
                    </a:p>
                  </a:txBody>
                  <a:tcPr marL="54556" marR="5455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Âge où</a:t>
                      </a:r>
                      <a:r>
                        <a:rPr lang="fr-FR" baseline="0" dirty="0" smtClean="0"/>
                        <a:t> conditions </a:t>
                      </a:r>
                      <a:endParaRPr lang="fr-FR" dirty="0" smtClean="0"/>
                    </a:p>
                    <a:p>
                      <a:r>
                        <a:rPr lang="fr-FR" baseline="0" dirty="0" smtClean="0"/>
                        <a:t>remplies</a:t>
                      </a:r>
                      <a:endParaRPr lang="fr-FR" dirty="0"/>
                    </a:p>
                  </a:txBody>
                  <a:tcPr marL="54556" marR="54556"/>
                </a:tc>
              </a:tr>
              <a:tr h="539283">
                <a:tc>
                  <a:txBody>
                    <a:bodyPr/>
                    <a:lstStyle/>
                    <a:p>
                      <a:r>
                        <a:rPr lang="fr-FR" dirty="0" smtClean="0"/>
                        <a:t>1950</a:t>
                      </a:r>
                      <a:endParaRPr lang="fr-FR" dirty="0"/>
                    </a:p>
                  </a:txBody>
                  <a:tcPr marL="54556" marR="54556"/>
                </a:tc>
                <a:tc>
                  <a:txBody>
                    <a:bodyPr/>
                    <a:lstStyle/>
                    <a:p>
                      <a:pPr algn="ctr"/>
                      <a:r>
                        <a:rPr lang="fr-FR" dirty="0" smtClean="0"/>
                        <a:t>46,2</a:t>
                      </a:r>
                      <a:endParaRPr lang="fr-FR" dirty="0"/>
                    </a:p>
                  </a:txBody>
                  <a:tcPr marL="54556" marR="54556"/>
                </a:tc>
                <a:tc>
                  <a:txBody>
                    <a:bodyPr/>
                    <a:lstStyle/>
                    <a:p>
                      <a:r>
                        <a:rPr lang="fr-FR" dirty="0" smtClean="0"/>
                        <a:t>162 (40,5 ans)</a:t>
                      </a:r>
                      <a:endParaRPr lang="fr-FR" dirty="0"/>
                    </a:p>
                  </a:txBody>
                  <a:tcPr marL="54556" marR="54556"/>
                </a:tc>
                <a:tc>
                  <a:txBody>
                    <a:bodyPr/>
                    <a:lstStyle/>
                    <a:p>
                      <a:r>
                        <a:rPr lang="fr-FR" dirty="0" smtClean="0"/>
                        <a:t>60 ans</a:t>
                      </a:r>
                      <a:endParaRPr lang="fr-FR" dirty="0"/>
                    </a:p>
                  </a:txBody>
                  <a:tcPr marL="54556" marR="54556"/>
                </a:tc>
              </a:tr>
              <a:tr h="539283">
                <a:tc>
                  <a:txBody>
                    <a:bodyPr/>
                    <a:lstStyle/>
                    <a:p>
                      <a:r>
                        <a:rPr lang="fr-FR" dirty="0" smtClean="0"/>
                        <a:t>1978</a:t>
                      </a:r>
                      <a:endParaRPr lang="fr-FR" dirty="0"/>
                    </a:p>
                  </a:txBody>
                  <a:tcPr marL="54556" marR="54556"/>
                </a:tc>
                <a:tc>
                  <a:txBody>
                    <a:bodyPr/>
                    <a:lstStyle/>
                    <a:p>
                      <a:pPr algn="ctr"/>
                      <a:r>
                        <a:rPr lang="fr-FR" dirty="0" smtClean="0"/>
                        <a:t>31</a:t>
                      </a:r>
                      <a:endParaRPr lang="fr-FR" dirty="0"/>
                    </a:p>
                  </a:txBody>
                  <a:tcPr marL="54556" marR="54556"/>
                </a:tc>
                <a:tc>
                  <a:txBody>
                    <a:bodyPr/>
                    <a:lstStyle/>
                    <a:p>
                      <a:r>
                        <a:rPr lang="fr-FR" dirty="0" smtClean="0"/>
                        <a:t>176 (44 ans)</a:t>
                      </a:r>
                      <a:endParaRPr lang="fr-FR" dirty="0"/>
                    </a:p>
                  </a:txBody>
                  <a:tcPr marL="54556" marR="54556"/>
                </a:tc>
                <a:tc>
                  <a:txBody>
                    <a:bodyPr/>
                    <a:lstStyle/>
                    <a:p>
                      <a:r>
                        <a:rPr lang="fr-FR" dirty="0" smtClean="0"/>
                        <a:t>66 ans ½ </a:t>
                      </a:r>
                      <a:endParaRPr lang="fr-FR" dirty="0"/>
                    </a:p>
                  </a:txBody>
                  <a:tcPr marL="54556" marR="54556"/>
                </a:tc>
              </a:tr>
            </a:tbl>
          </a:graphicData>
        </a:graphic>
      </p:graphicFrame>
      <p:sp>
        <p:nvSpPr>
          <p:cNvPr id="8" name="Espace réservé du contenu 7"/>
          <p:cNvSpPr>
            <a:spLocks noGrp="1"/>
          </p:cNvSpPr>
          <p:nvPr>
            <p:ph sz="half" idx="2"/>
          </p:nvPr>
        </p:nvSpPr>
        <p:spPr>
          <a:xfrm>
            <a:off x="611560" y="1600201"/>
            <a:ext cx="8075240" cy="1756792"/>
          </a:xfrm>
        </p:spPr>
        <p:txBody>
          <a:bodyPr>
            <a:normAutofit/>
          </a:bodyPr>
          <a:lstStyle/>
          <a:p>
            <a:pPr>
              <a:buNone/>
            </a:pPr>
            <a:endParaRPr lang="fr-FR" dirty="0" smtClean="0"/>
          </a:p>
          <a:p>
            <a:pPr>
              <a:buNone/>
            </a:pPr>
            <a:r>
              <a:rPr lang="fr-FR" dirty="0" smtClean="0"/>
              <a:t>Loi du 20 janvier 2014: 43 ans de cotisation pour la génération 1973</a:t>
            </a:r>
          </a:p>
          <a:p>
            <a:pPr>
              <a:buNone/>
            </a:pPr>
            <a:endParaRPr lang="fr-FR" dirty="0"/>
          </a:p>
        </p:txBody>
      </p:sp>
      <p:sp>
        <p:nvSpPr>
          <p:cNvPr id="4" name="Espace réservé du numéro de diapositive 3"/>
          <p:cNvSpPr>
            <a:spLocks noGrp="1"/>
          </p:cNvSpPr>
          <p:nvPr>
            <p:ph type="sldNum" sz="quarter" idx="12"/>
          </p:nvPr>
        </p:nvSpPr>
        <p:spPr>
          <a:xfrm>
            <a:off x="487363" y="798513"/>
            <a:ext cx="52189" cy="45719"/>
          </a:xfrm>
        </p:spPr>
        <p:txBody>
          <a:bodyPr/>
          <a:lstStyle/>
          <a:p>
            <a:pPr>
              <a:defRPr/>
            </a:pPr>
            <a:endParaRPr lang="fr-FR" dirty="0"/>
          </a:p>
        </p:txBody>
      </p:sp>
      <p:sp>
        <p:nvSpPr>
          <p:cNvPr id="5" name="Espace réservé du texte 4"/>
          <p:cNvSpPr>
            <a:spLocks noGrp="1"/>
          </p:cNvSpPr>
          <p:nvPr>
            <p:ph type="body" idx="4294967295"/>
          </p:nvPr>
        </p:nvSpPr>
        <p:spPr>
          <a:xfrm>
            <a:off x="755576" y="6021288"/>
            <a:ext cx="4040188" cy="639762"/>
          </a:xfrm>
        </p:spPr>
        <p:txBody>
          <a:bodyPr rtlCol="0">
            <a:normAutofit/>
          </a:bodyPr>
          <a:lstStyle/>
          <a:p>
            <a:pPr eaLnBrk="1" fontAlgn="auto" hangingPunct="1">
              <a:spcAft>
                <a:spcPts val="0"/>
              </a:spcAft>
              <a:buFont typeface="Arial" pitchFamily="34" charset="0"/>
              <a:buNone/>
              <a:defRPr/>
            </a:pPr>
            <a:r>
              <a:rPr lang="fr-FR" sz="2200" dirty="0" smtClean="0"/>
              <a:t>Source : rapport Moreau 2013.</a:t>
            </a:r>
          </a:p>
          <a:p>
            <a:pPr eaLnBrk="1" fontAlgn="auto" hangingPunct="1">
              <a:spcAft>
                <a:spcPts val="0"/>
              </a:spcAft>
              <a:buFont typeface="Arial" pitchFamily="34" charset="0"/>
              <a:buNone/>
              <a:defRPr/>
            </a:pPr>
            <a:endParaRPr lang="fr-FR" dirty="0"/>
          </a:p>
        </p:txBody>
      </p:sp>
    </p:spTree>
    <p:extLst>
      <p:ext uri="{BB962C8B-B14F-4D97-AF65-F5344CB8AC3E}">
        <p14:creationId xmlns:p14="http://schemas.microsoft.com/office/powerpoint/2010/main" val="40817842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re 1"/>
          <p:cNvSpPr>
            <a:spLocks noGrp="1"/>
          </p:cNvSpPr>
          <p:nvPr>
            <p:ph type="title"/>
          </p:nvPr>
        </p:nvSpPr>
        <p:spPr bwMode="auto">
          <a:xfrm>
            <a:off x="0" y="0"/>
            <a:ext cx="9144000" cy="1844675"/>
          </a:xfrm>
        </p:spPr>
        <p:txBody>
          <a:bodyPr anchor="ctr"/>
          <a:lstStyle/>
          <a:p>
            <a:pPr algn="ctr" eaLnBrk="1" hangingPunct="1"/>
            <a:r>
              <a:rPr lang="fr-FR" b="1" cap="none">
                <a:solidFill>
                  <a:srgbClr val="BA2169"/>
                </a:solidFill>
                <a:latin typeface="Gill Sans MT" charset="0"/>
              </a:rPr>
              <a:t>La FSU revendique un système à prestations définies</a:t>
            </a:r>
            <a:endParaRPr lang="fr-FR" b="1" cap="none">
              <a:solidFill>
                <a:srgbClr val="BA2169"/>
              </a:solidFill>
              <a:latin typeface="Georgia" charset="0"/>
            </a:endParaRPr>
          </a:p>
        </p:txBody>
      </p:sp>
      <p:sp>
        <p:nvSpPr>
          <p:cNvPr id="58370" name="Espace réservé du contenu 3"/>
          <p:cNvSpPr>
            <a:spLocks noGrp="1"/>
          </p:cNvSpPr>
          <p:nvPr>
            <p:ph idx="1"/>
          </p:nvPr>
        </p:nvSpPr>
        <p:spPr>
          <a:xfrm>
            <a:off x="0" y="1844675"/>
            <a:ext cx="9144000" cy="4284663"/>
          </a:xfrm>
        </p:spPr>
        <p:txBody>
          <a:bodyPr/>
          <a:lstStyle/>
          <a:p>
            <a:pPr eaLnBrk="1" hangingPunct="1">
              <a:buFont typeface="Wingdings" charset="0"/>
              <a:buChar char="è"/>
            </a:pPr>
            <a:endParaRPr lang="fr-FR" sz="1800" b="1" dirty="0">
              <a:latin typeface="Arial" charset="0"/>
              <a:cs typeface="Arial" charset="0"/>
            </a:endParaRPr>
          </a:p>
          <a:p>
            <a:pPr eaLnBrk="1" hangingPunct="1">
              <a:buFont typeface="Wingdings" charset="0"/>
              <a:buChar char="è"/>
            </a:pPr>
            <a:r>
              <a:rPr lang="fr-FR" sz="1800" b="1" dirty="0">
                <a:latin typeface="Arial" charset="0"/>
                <a:cs typeface="Arial" charset="0"/>
              </a:rPr>
              <a:t> 60 ans</a:t>
            </a:r>
          </a:p>
          <a:p>
            <a:pPr eaLnBrk="1" hangingPunct="1">
              <a:buFont typeface="Wingdings" charset="0"/>
              <a:buChar char="è"/>
            </a:pPr>
            <a:r>
              <a:rPr lang="fr-FR" sz="1800" b="1" dirty="0">
                <a:latin typeface="Arial" charset="0"/>
                <a:cs typeface="Arial" charset="0"/>
              </a:rPr>
              <a:t> 75% du traitement</a:t>
            </a:r>
          </a:p>
          <a:p>
            <a:pPr eaLnBrk="1" hangingPunct="1">
              <a:buFont typeface="Wingdings" charset="0"/>
              <a:buChar char="è"/>
            </a:pPr>
            <a:r>
              <a:rPr lang="fr-FR" sz="1800" b="1" dirty="0">
                <a:latin typeface="Arial" charset="0"/>
                <a:cs typeface="Arial" charset="0"/>
              </a:rPr>
              <a:t> 37,5 annuités</a:t>
            </a:r>
          </a:p>
          <a:p>
            <a:pPr eaLnBrk="1" hangingPunct="1">
              <a:buFont typeface="Wingdings" charset="0"/>
              <a:buChar char="è"/>
            </a:pPr>
            <a:r>
              <a:rPr lang="fr-FR" sz="1800" b="1" dirty="0">
                <a:latin typeface="Arial" charset="0"/>
                <a:cs typeface="Arial" charset="0"/>
              </a:rPr>
              <a:t> Le retour des droits familiaux </a:t>
            </a:r>
          </a:p>
          <a:p>
            <a:pPr eaLnBrk="1" hangingPunct="1">
              <a:buFont typeface="Wingdings" charset="0"/>
              <a:buChar char="è"/>
            </a:pPr>
            <a:r>
              <a:rPr lang="fr-FR" sz="1800" b="1" dirty="0">
                <a:latin typeface="Arial" charset="0"/>
                <a:cs typeface="Arial" charset="0"/>
              </a:rPr>
              <a:t> La prise en compte des années d’étude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fins de </a:t>
            </a:r>
            <a:r>
              <a:rPr lang="fr-FR" dirty="0" err="1" smtClean="0"/>
              <a:t>carriere</a:t>
            </a:r>
            <a:endParaRPr lang="fr-FR" dirty="0"/>
          </a:p>
        </p:txBody>
      </p:sp>
      <p:sp>
        <p:nvSpPr>
          <p:cNvPr id="3" name="Espace réservé du contenu 2"/>
          <p:cNvSpPr>
            <a:spLocks noGrp="1"/>
          </p:cNvSpPr>
          <p:nvPr>
            <p:ph idx="1"/>
          </p:nvPr>
        </p:nvSpPr>
        <p:spPr/>
        <p:txBody>
          <a:bodyPr/>
          <a:lstStyle/>
          <a:p>
            <a:r>
              <a:rPr lang="fr-FR" dirty="0" smtClean="0"/>
              <a:t>La problématique de la pénibilité</a:t>
            </a:r>
          </a:p>
          <a:p>
            <a:r>
              <a:rPr lang="fr-FR" dirty="0" smtClean="0"/>
              <a:t>La « gestion des âges »</a:t>
            </a:r>
          </a:p>
          <a:p>
            <a:r>
              <a:rPr lang="fr-FR" dirty="0" smtClean="0"/>
              <a:t>La cessation progressive d’activité</a:t>
            </a:r>
          </a:p>
          <a:p>
            <a:endParaRPr lang="fr-FR" dirty="0"/>
          </a:p>
        </p:txBody>
      </p:sp>
    </p:spTree>
    <p:extLst>
      <p:ext uri="{BB962C8B-B14F-4D97-AF65-F5344CB8AC3E}">
        <p14:creationId xmlns:p14="http://schemas.microsoft.com/office/powerpoint/2010/main" val="1884065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construction d’un droit</a:t>
            </a:r>
            <a:endParaRPr lang="fr-FR" dirty="0"/>
          </a:p>
        </p:txBody>
      </p:sp>
      <p:sp>
        <p:nvSpPr>
          <p:cNvPr id="3" name="Espace réservé du contenu 2"/>
          <p:cNvSpPr>
            <a:spLocks noGrp="1"/>
          </p:cNvSpPr>
          <p:nvPr>
            <p:ph idx="1"/>
          </p:nvPr>
        </p:nvSpPr>
        <p:spPr/>
        <p:txBody>
          <a:bodyPr/>
          <a:lstStyle/>
          <a:p>
            <a:pPr>
              <a:buNone/>
            </a:pPr>
            <a:r>
              <a:rPr lang="fr-FR" b="1" dirty="0" smtClean="0"/>
              <a:t>1910, une loi fondatrice, même si sans effet concret.</a:t>
            </a:r>
          </a:p>
          <a:p>
            <a:r>
              <a:rPr lang="fr-FR" dirty="0" smtClean="0"/>
              <a:t>Lutter contre la pauvreté des vieux ouvriers </a:t>
            </a:r>
          </a:p>
          <a:p>
            <a:pPr lvl="1">
              <a:buNone/>
            </a:pPr>
            <a:r>
              <a:rPr lang="fr-FR" dirty="0" smtClean="0"/>
              <a:t>assistance (loi du 14/07/1905 sur l’assistance obligatoire aux vieillards indigents de plus de 70 ans)</a:t>
            </a:r>
          </a:p>
          <a:p>
            <a:pPr lvl="1">
              <a:buNone/>
            </a:pPr>
            <a:r>
              <a:rPr lang="fr-FR" dirty="0" smtClean="0"/>
              <a:t>Ou</a:t>
            </a:r>
          </a:p>
          <a:p>
            <a:pPr lvl="1">
              <a:buNone/>
            </a:pPr>
            <a:r>
              <a:rPr lang="fr-FR" dirty="0" smtClean="0"/>
              <a:t>assurance :    « organiser le droit des travailleurs à la vie par l’assurance sociale » (Jaurès)</a:t>
            </a:r>
          </a:p>
          <a:p>
            <a:pPr lvl="1">
              <a:buNone/>
            </a:pPr>
            <a:r>
              <a:rPr lang="fr-FR" dirty="0" smtClean="0"/>
              <a:t>Départ à 65 ans, « la retraite pour les morts » (CGT)</a:t>
            </a:r>
          </a:p>
          <a:p>
            <a:endParaRPr lang="fr-FR" dirty="0"/>
          </a:p>
        </p:txBody>
      </p:sp>
    </p:spTree>
    <p:extLst>
      <p:ext uri="{BB962C8B-B14F-4D97-AF65-F5344CB8AC3E}">
        <p14:creationId xmlns:p14="http://schemas.microsoft.com/office/powerpoint/2010/main" val="318573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1945: assurance vieillesse</a:t>
            </a:r>
            <a:endParaRPr lang="fr-FR" dirty="0"/>
          </a:p>
        </p:txBody>
      </p:sp>
      <p:sp>
        <p:nvSpPr>
          <p:cNvPr id="3" name="Espace réservé du contenu 2"/>
          <p:cNvSpPr>
            <a:spLocks noGrp="1"/>
          </p:cNvSpPr>
          <p:nvPr>
            <p:ph idx="1"/>
          </p:nvPr>
        </p:nvSpPr>
        <p:spPr/>
        <p:txBody>
          <a:bodyPr/>
          <a:lstStyle/>
          <a:p>
            <a:r>
              <a:rPr lang="fr-FR" dirty="0" smtClean="0"/>
              <a:t>Salariés du secteur privé</a:t>
            </a:r>
          </a:p>
          <a:p>
            <a:pPr algn="ctr">
              <a:buNone/>
            </a:pPr>
            <a:r>
              <a:rPr lang="fr-FR" dirty="0" smtClean="0"/>
              <a:t>40% du salaire annuel moyen des 10 dernières années à 65 ans</a:t>
            </a:r>
          </a:p>
          <a:p>
            <a:r>
              <a:rPr lang="fr-FR" dirty="0" smtClean="0"/>
              <a:t>Complémentaires pour les cadres dès 1947</a:t>
            </a:r>
          </a:p>
          <a:p>
            <a:pPr>
              <a:buNone/>
            </a:pPr>
            <a:r>
              <a:rPr lang="fr-FR" dirty="0" smtClean="0"/>
              <a:t>(cotisations assurance vieillesse plafonnées)</a:t>
            </a:r>
          </a:p>
          <a:p>
            <a:r>
              <a:rPr lang="fr-FR" dirty="0" smtClean="0"/>
              <a:t>1956 création du minimum vieillesse</a:t>
            </a:r>
          </a:p>
          <a:p>
            <a:endParaRPr lang="fr-FR" dirty="0"/>
          </a:p>
        </p:txBody>
      </p:sp>
    </p:spTree>
    <p:extLst>
      <p:ext uri="{BB962C8B-B14F-4D97-AF65-F5344CB8AC3E}">
        <p14:creationId xmlns:p14="http://schemas.microsoft.com/office/powerpoint/2010/main" val="3969764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Garantir le niveau de vie</a:t>
            </a:r>
            <a:endParaRPr lang="fr-FR" dirty="0"/>
          </a:p>
        </p:txBody>
      </p:sp>
      <p:sp>
        <p:nvSpPr>
          <p:cNvPr id="3" name="Espace réservé du contenu 2"/>
          <p:cNvSpPr>
            <a:spLocks noGrp="1"/>
          </p:cNvSpPr>
          <p:nvPr>
            <p:ph idx="1"/>
          </p:nvPr>
        </p:nvSpPr>
        <p:spPr/>
        <p:txBody>
          <a:bodyPr/>
          <a:lstStyle/>
          <a:p>
            <a:r>
              <a:rPr lang="fr-FR" dirty="0" smtClean="0"/>
              <a:t>1971 : loi Boulin</a:t>
            </a:r>
          </a:p>
          <a:p>
            <a:pPr>
              <a:buNone/>
            </a:pPr>
            <a:r>
              <a:rPr lang="fr-FR" dirty="0" smtClean="0"/>
              <a:t>50% du salaire moyen des dix meilleures années si 37,5 annuités.</a:t>
            </a:r>
          </a:p>
          <a:p>
            <a:r>
              <a:rPr lang="fr-FR" dirty="0" smtClean="0"/>
              <a:t>1972 : généralisation des régimes complémentaires obligatoires (ARRCO, IRCANTEC…)</a:t>
            </a:r>
          </a:p>
          <a:p>
            <a:endParaRPr lang="fr-FR" dirty="0"/>
          </a:p>
        </p:txBody>
      </p:sp>
    </p:spTree>
    <p:extLst>
      <p:ext uri="{BB962C8B-B14F-4D97-AF65-F5344CB8AC3E}">
        <p14:creationId xmlns:p14="http://schemas.microsoft.com/office/powerpoint/2010/main" val="2047840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retraite a 60 ans</a:t>
            </a:r>
            <a:endParaRPr lang="fr-FR" dirty="0"/>
          </a:p>
        </p:txBody>
      </p:sp>
      <p:sp>
        <p:nvSpPr>
          <p:cNvPr id="3" name="Espace réservé du contenu 2"/>
          <p:cNvSpPr>
            <a:spLocks noGrp="1"/>
          </p:cNvSpPr>
          <p:nvPr>
            <p:ph idx="1"/>
          </p:nvPr>
        </p:nvSpPr>
        <p:spPr/>
        <p:txBody>
          <a:bodyPr/>
          <a:lstStyle/>
          <a:p>
            <a:r>
              <a:rPr lang="fr-FR" dirty="0" smtClean="0"/>
              <a:t>Ordonnance du 26 mars 1982 : « véritable droit au repos que les travailleurs sont fondés à revendiquer en contrepartie des services rendus à la collectivité à l'issue d'une durée de carrière normale ». </a:t>
            </a:r>
          </a:p>
          <a:p>
            <a:pPr>
              <a:buNone/>
            </a:pPr>
            <a:r>
              <a:rPr lang="fr-FR" dirty="0" smtClean="0"/>
              <a:t>    Droit à la retraite à 60 ans à partir du 1</a:t>
            </a:r>
            <a:r>
              <a:rPr lang="fr-FR" baseline="30000" dirty="0" smtClean="0"/>
              <a:t>er</a:t>
            </a:r>
            <a:r>
              <a:rPr lang="fr-FR" dirty="0" smtClean="0"/>
              <a:t> avril 1983. Une décote minore la retraite de ceux qui partent sans les 150 trimestres. La décote s’annule à 65 ans.</a:t>
            </a:r>
          </a:p>
          <a:p>
            <a:r>
              <a:rPr lang="fr-FR" dirty="0" smtClean="0"/>
              <a:t>Accord AGIRC ARRCO du 4 février 1983 pour une garantie de retraite.</a:t>
            </a:r>
          </a:p>
          <a:p>
            <a:endParaRPr lang="fr-FR" dirty="0"/>
          </a:p>
        </p:txBody>
      </p:sp>
    </p:spTree>
    <p:extLst>
      <p:ext uri="{BB962C8B-B14F-4D97-AF65-F5344CB8AC3E}">
        <p14:creationId xmlns:p14="http://schemas.microsoft.com/office/powerpoint/2010/main" val="3212205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Augmentation du taux des cotisations</a:t>
            </a:r>
            <a:endParaRPr lang="fr-FR" dirty="0"/>
          </a:p>
        </p:txBody>
      </p:sp>
      <p:pic>
        <p:nvPicPr>
          <p:cNvPr id="4" name="Picture 2"/>
          <p:cNvPicPr>
            <a:picLocks noGrp="1" noChangeAspect="1" noChangeArrowheads="1"/>
          </p:cNvPicPr>
          <p:nvPr>
            <p:ph idx="1"/>
          </p:nvPr>
        </p:nvPicPr>
        <p:blipFill>
          <a:blip r:embed="rId3" cstate="print"/>
          <a:srcRect t="4844" b="4844"/>
          <a:stretch>
            <a:fillRect/>
          </a:stretch>
        </p:blipFill>
        <p:spPr bwMode="auto">
          <a:prstGeom prst="rect">
            <a:avLst/>
          </a:prstGeom>
          <a:noFill/>
          <a:ln w="9525">
            <a:noFill/>
            <a:miter lim="800000"/>
            <a:headEnd/>
            <a:tailEnd/>
          </a:ln>
        </p:spPr>
      </p:pic>
    </p:spTree>
    <p:extLst>
      <p:ext uri="{BB962C8B-B14F-4D97-AF65-F5344CB8AC3E}">
        <p14:creationId xmlns:p14="http://schemas.microsoft.com/office/powerpoint/2010/main" val="2340651952"/>
      </p:ext>
    </p:extLst>
  </p:cSld>
  <p:clrMapOvr>
    <a:masterClrMapping/>
  </p:clrMapOvr>
</p:sld>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e">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1815</TotalTime>
  <Words>2818</Words>
  <Application>Microsoft Office PowerPoint</Application>
  <PresentationFormat>Affichage à l'écran (4:3)</PresentationFormat>
  <Paragraphs>412</Paragraphs>
  <Slides>30</Slides>
  <Notes>29</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Galerie</vt:lpstr>
      <vt:lpstr>Fins de carrière et retraites   Colloque « solidarités » Grenoble</vt:lpstr>
      <vt:lpstr>Retraites et protection sociale dans le pib</vt:lpstr>
      <vt:lpstr>Une Prise en compte des années d’etude necessaire</vt:lpstr>
      <vt:lpstr>fins de carriere</vt:lpstr>
      <vt:lpstr>La construction d’un droit</vt:lpstr>
      <vt:lpstr>1945: assurance vieillesse</vt:lpstr>
      <vt:lpstr>Garantir le niveau de vie</vt:lpstr>
      <vt:lpstr>La retraite a 60 ans</vt:lpstr>
      <vt:lpstr>Augmentation du taux des cotisations</vt:lpstr>
      <vt:lpstr>A partir des annes 1980, degradation</vt:lpstr>
      <vt:lpstr>Présentation PowerPoint</vt:lpstr>
      <vt:lpstr>Présentation PowerPoint</vt:lpstr>
      <vt:lpstr>2013 : allongement confirmé</vt:lpstr>
      <vt:lpstr>Vers un régime par points ou par comptes notionnels ? 1/2</vt:lpstr>
      <vt:lpstr>Vers un régime par points ou par comptes notionnels ? 2/2</vt:lpstr>
      <vt:lpstr>un concept central des tenants du système par COMPTES NOTIONNELS  : la Neutralité actuarielle</vt:lpstr>
      <vt:lpstr>Calcul des pensions à la liquidation au sein des comptes notionnels</vt:lpstr>
      <vt:lpstr>Un compte virtuel pour chacun 1/2</vt:lpstr>
      <vt:lpstr>Un compte virtuel pour chacun 2/2</vt:lpstr>
      <vt:lpstr>Régimes par points</vt:lpstr>
      <vt:lpstr>Régime par comptes notionnels ou par points : « un système plus juste qui garantit la répartition » ?</vt:lpstr>
      <vt:lpstr>« Un système universel et plus simple » ?</vt:lpstr>
      <vt:lpstr>« Un système fiable » ?</vt:lpstr>
      <vt:lpstr>« Une plus grande liberté de choix » (pas d'âge, de durée de référence) ?</vt:lpstr>
      <vt:lpstr>« Un système plus contributif car calculé sur l’ensemble des salaires » ?</vt:lpstr>
      <vt:lpstr>Les conséquences spécifiques pour les fonctionnaires</vt:lpstr>
      <vt:lpstr>De la solidarité à la totale contributivité</vt:lpstr>
      <vt:lpstr>Des manipulations à contrer</vt:lpstr>
      <vt:lpstr>Le financement </vt:lpstr>
      <vt:lpstr>La FSU revendique un système à prestations définies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Réforme systémique</dc:title>
  <dc:creator>Anne</dc:creator>
  <cp:lastModifiedBy>MIG</cp:lastModifiedBy>
  <cp:revision>112</cp:revision>
  <dcterms:created xsi:type="dcterms:W3CDTF">2013-06-18T05:32:22Z</dcterms:created>
  <dcterms:modified xsi:type="dcterms:W3CDTF">2018-03-06T17:08:54Z</dcterms:modified>
</cp:coreProperties>
</file>